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0" r:id="rId2"/>
    <p:sldId id="322" r:id="rId3"/>
    <p:sldId id="323" r:id="rId4"/>
    <p:sldId id="316" r:id="rId5"/>
    <p:sldId id="324" r:id="rId6"/>
    <p:sldId id="311" r:id="rId7"/>
    <p:sldId id="317" r:id="rId8"/>
    <p:sldId id="318" r:id="rId9"/>
    <p:sldId id="319" r:id="rId10"/>
    <p:sldId id="320" r:id="rId11"/>
    <p:sldId id="321" r:id="rId1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82D"/>
    <a:srgbClr val="EF272E"/>
    <a:srgbClr val="EC29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sorterViewPr>
    <p:cViewPr>
      <p:scale>
        <a:sx n="150" d="100"/>
        <a:sy n="150" d="100"/>
      </p:scale>
      <p:origin x="0" y="-11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0FFD37-40C2-490F-8483-727B8BBD75C5}" type="doc">
      <dgm:prSet loTypeId="urn:microsoft.com/office/officeart/2005/8/layout/hList7#1" loCatId="relationship" qsTypeId="urn:microsoft.com/office/officeart/2005/8/quickstyle/simple1" qsCatId="simple" csTypeId="urn:microsoft.com/office/officeart/2005/8/colors/accent1_2" csCatId="accent1" phldr="1"/>
      <dgm:spPr/>
      <dgm:t>
        <a:bodyPr/>
        <a:lstStyle/>
        <a:p>
          <a:endParaRPr lang="en-US"/>
        </a:p>
      </dgm:t>
    </dgm:pt>
    <dgm:pt modelId="{81C60A4B-D1F9-40EA-ACB5-DE0C33D50899}">
      <dgm:prSet phldrT="[Text]"/>
      <dgm:spPr/>
      <dgm:t>
        <a:bodyPr/>
        <a:lstStyle/>
        <a:p>
          <a:r>
            <a:rPr lang="en-US" b="1" dirty="0"/>
            <a:t>Participation</a:t>
          </a:r>
        </a:p>
      </dgm:t>
    </dgm:pt>
    <dgm:pt modelId="{C37C215A-FD9D-4F13-9D78-20065C83BE86}" type="parTrans" cxnId="{1AA26F97-B08E-4FA1-AA31-9B0D399ED6E9}">
      <dgm:prSet/>
      <dgm:spPr/>
      <dgm:t>
        <a:bodyPr/>
        <a:lstStyle/>
        <a:p>
          <a:endParaRPr lang="en-US"/>
        </a:p>
      </dgm:t>
    </dgm:pt>
    <dgm:pt modelId="{E76A88B8-07D8-48B0-BE98-1CBDDD69F568}" type="sibTrans" cxnId="{1AA26F97-B08E-4FA1-AA31-9B0D399ED6E9}">
      <dgm:prSet/>
      <dgm:spPr/>
      <dgm:t>
        <a:bodyPr/>
        <a:lstStyle/>
        <a:p>
          <a:endParaRPr lang="en-US"/>
        </a:p>
      </dgm:t>
    </dgm:pt>
    <dgm:pt modelId="{ACBAF37E-0088-4744-9DBF-86ECA32FFF90}">
      <dgm:prSet phldrT="[Text]"/>
      <dgm:spPr/>
      <dgm:t>
        <a:bodyPr/>
        <a:lstStyle/>
        <a:p>
          <a:r>
            <a:rPr lang="en-US" b="1" dirty="0"/>
            <a:t>Community &amp; Partnerships</a:t>
          </a:r>
        </a:p>
      </dgm:t>
    </dgm:pt>
    <dgm:pt modelId="{BED191C8-F4BD-4E5C-A211-B47D5BE23368}" type="parTrans" cxnId="{7EDF59DE-17F1-4A91-9D1F-3BFFDD20D93F}">
      <dgm:prSet/>
      <dgm:spPr/>
      <dgm:t>
        <a:bodyPr/>
        <a:lstStyle/>
        <a:p>
          <a:endParaRPr lang="en-US"/>
        </a:p>
      </dgm:t>
    </dgm:pt>
    <dgm:pt modelId="{30CC663D-0227-49AD-A2A2-D012AE7B8034}" type="sibTrans" cxnId="{7EDF59DE-17F1-4A91-9D1F-3BFFDD20D93F}">
      <dgm:prSet/>
      <dgm:spPr/>
      <dgm:t>
        <a:bodyPr/>
        <a:lstStyle/>
        <a:p>
          <a:endParaRPr lang="en-US"/>
        </a:p>
      </dgm:t>
    </dgm:pt>
    <dgm:pt modelId="{2A10BE19-356E-4F7B-81ED-987CE42F3DC7}">
      <dgm:prSet phldrT="[Text]"/>
      <dgm:spPr/>
      <dgm:t>
        <a:bodyPr/>
        <a:lstStyle/>
        <a:p>
          <a:r>
            <a:rPr lang="en-US" b="1" dirty="0"/>
            <a:t>Operational  Excellence</a:t>
          </a:r>
        </a:p>
      </dgm:t>
    </dgm:pt>
    <dgm:pt modelId="{E8E39B9F-4002-40ED-82A5-08834A78E19C}" type="parTrans" cxnId="{D6A488F0-AFCD-473E-9D16-74E445C7BCCF}">
      <dgm:prSet/>
      <dgm:spPr/>
      <dgm:t>
        <a:bodyPr/>
        <a:lstStyle/>
        <a:p>
          <a:endParaRPr lang="en-US"/>
        </a:p>
      </dgm:t>
    </dgm:pt>
    <dgm:pt modelId="{8160C1C7-8F91-4764-BEB2-31F61DEC62A3}" type="sibTrans" cxnId="{D6A488F0-AFCD-473E-9D16-74E445C7BCCF}">
      <dgm:prSet/>
      <dgm:spPr/>
      <dgm:t>
        <a:bodyPr/>
        <a:lstStyle/>
        <a:p>
          <a:endParaRPr lang="en-US"/>
        </a:p>
      </dgm:t>
    </dgm:pt>
    <dgm:pt modelId="{CE09880E-F31C-4C81-8A57-477DC14A0B38}">
      <dgm:prSet phldrT="[Text]"/>
      <dgm:spPr/>
      <dgm:t>
        <a:bodyPr/>
        <a:lstStyle/>
        <a:p>
          <a:r>
            <a:rPr lang="en-US" b="1" dirty="0"/>
            <a:t>Financial Management</a:t>
          </a:r>
        </a:p>
      </dgm:t>
    </dgm:pt>
    <dgm:pt modelId="{006AACA5-172F-4487-8BB0-3E2E725482A4}" type="parTrans" cxnId="{257C5825-0456-4594-82A6-76F13FACFA65}">
      <dgm:prSet/>
      <dgm:spPr/>
      <dgm:t>
        <a:bodyPr/>
        <a:lstStyle/>
        <a:p>
          <a:endParaRPr lang="en-US"/>
        </a:p>
      </dgm:t>
    </dgm:pt>
    <dgm:pt modelId="{46EE101E-7A51-4F19-82B1-14164424C24F}" type="sibTrans" cxnId="{257C5825-0456-4594-82A6-76F13FACFA65}">
      <dgm:prSet/>
      <dgm:spPr/>
      <dgm:t>
        <a:bodyPr/>
        <a:lstStyle/>
        <a:p>
          <a:endParaRPr lang="en-US"/>
        </a:p>
      </dgm:t>
    </dgm:pt>
    <dgm:pt modelId="{795FD4AE-FE44-4A09-AD52-E789358976A0}">
      <dgm:prSet phldrT="[Text]"/>
      <dgm:spPr/>
      <dgm:t>
        <a:bodyPr/>
        <a:lstStyle/>
        <a:p>
          <a:r>
            <a:rPr lang="en-US" b="1" dirty="0"/>
            <a:t>Clubs</a:t>
          </a:r>
        </a:p>
      </dgm:t>
    </dgm:pt>
    <dgm:pt modelId="{AA6FDA66-A4D1-47CC-94D5-EDBD0E915413}" type="sibTrans" cxnId="{190E7472-B9F0-42C2-A87D-E098D7D8DB89}">
      <dgm:prSet/>
      <dgm:spPr/>
      <dgm:t>
        <a:bodyPr/>
        <a:lstStyle/>
        <a:p>
          <a:endParaRPr lang="en-US"/>
        </a:p>
      </dgm:t>
    </dgm:pt>
    <dgm:pt modelId="{20DE2C46-AC79-4486-A6FF-0923BA434C94}" type="parTrans" cxnId="{190E7472-B9F0-42C2-A87D-E098D7D8DB89}">
      <dgm:prSet/>
      <dgm:spPr/>
      <dgm:t>
        <a:bodyPr/>
        <a:lstStyle/>
        <a:p>
          <a:endParaRPr lang="en-US"/>
        </a:p>
      </dgm:t>
    </dgm:pt>
    <dgm:pt modelId="{B517DC19-DAF2-476D-8CA0-C7D4DEE75401}" type="pres">
      <dgm:prSet presAssocID="{9F0FFD37-40C2-490F-8483-727B8BBD75C5}" presName="Name0" presStyleCnt="0">
        <dgm:presLayoutVars>
          <dgm:dir/>
          <dgm:resizeHandles val="exact"/>
        </dgm:presLayoutVars>
      </dgm:prSet>
      <dgm:spPr/>
    </dgm:pt>
    <dgm:pt modelId="{5CF5C5BD-5051-4D32-A303-ECCF873FF141}" type="pres">
      <dgm:prSet presAssocID="{9F0FFD37-40C2-490F-8483-727B8BBD75C5}" presName="fgShape" presStyleLbl="fgShp" presStyleIdx="0" presStyleCnt="1"/>
      <dgm:spPr/>
    </dgm:pt>
    <dgm:pt modelId="{0B5C3894-4238-4C18-9634-D7C9F6012391}" type="pres">
      <dgm:prSet presAssocID="{9F0FFD37-40C2-490F-8483-727B8BBD75C5}" presName="linComp" presStyleCnt="0"/>
      <dgm:spPr/>
    </dgm:pt>
    <dgm:pt modelId="{2085A81D-434B-41F1-9AF3-C1636B7988A6}" type="pres">
      <dgm:prSet presAssocID="{795FD4AE-FE44-4A09-AD52-E789358976A0}" presName="compNode" presStyleCnt="0"/>
      <dgm:spPr/>
    </dgm:pt>
    <dgm:pt modelId="{951C8306-0AB8-43B7-8E90-2BDD044A8DCB}" type="pres">
      <dgm:prSet presAssocID="{795FD4AE-FE44-4A09-AD52-E789358976A0}" presName="bkgdShape" presStyleLbl="node1" presStyleIdx="0" presStyleCnt="5" custLinFactNeighborX="-2128"/>
      <dgm:spPr/>
    </dgm:pt>
    <dgm:pt modelId="{E0FBEF18-E577-4199-9EC1-C310E2859C0F}" type="pres">
      <dgm:prSet presAssocID="{795FD4AE-FE44-4A09-AD52-E789358976A0}" presName="nodeTx" presStyleLbl="node1" presStyleIdx="0" presStyleCnt="5">
        <dgm:presLayoutVars>
          <dgm:bulletEnabled val="1"/>
        </dgm:presLayoutVars>
      </dgm:prSet>
      <dgm:spPr/>
    </dgm:pt>
    <dgm:pt modelId="{3B3E5838-6FCF-4DEE-8618-6B53EC8327C4}" type="pres">
      <dgm:prSet presAssocID="{795FD4AE-FE44-4A09-AD52-E789358976A0}" presName="invisiNode" presStyleLbl="node1" presStyleIdx="0" presStyleCnt="5"/>
      <dgm:spPr/>
    </dgm:pt>
    <dgm:pt modelId="{7FBF6EDD-9BBE-412C-BD52-19DEFAE8E6E9}" type="pres">
      <dgm:prSet presAssocID="{795FD4AE-FE44-4A09-AD52-E789358976A0}" presName="imagNode" presStyleLbl="fgImgPlace1" presStyleIdx="0" presStyleCnt="5" custScaleX="68632" custScaleY="85118" custLinFactNeighborX="1390" custLinFactNeighborY="1254"/>
      <dgm:spPr/>
    </dgm:pt>
    <dgm:pt modelId="{6B4733F8-AB25-469A-9CF5-13D4A6ED98CC}" type="pres">
      <dgm:prSet presAssocID="{AA6FDA66-A4D1-47CC-94D5-EDBD0E915413}" presName="sibTrans" presStyleLbl="sibTrans2D1" presStyleIdx="0" presStyleCnt="0"/>
      <dgm:spPr/>
    </dgm:pt>
    <dgm:pt modelId="{D9CDE5D6-C901-420B-A74B-60DFE2430701}" type="pres">
      <dgm:prSet presAssocID="{81C60A4B-D1F9-40EA-ACB5-DE0C33D50899}" presName="compNode" presStyleCnt="0"/>
      <dgm:spPr/>
    </dgm:pt>
    <dgm:pt modelId="{F2F2EAC6-B64B-4C0F-9882-3C8B4BE0098F}" type="pres">
      <dgm:prSet presAssocID="{81C60A4B-D1F9-40EA-ACB5-DE0C33D50899}" presName="bkgdShape" presStyleLbl="node1" presStyleIdx="1" presStyleCnt="5" custLinFactNeighborY="2138"/>
      <dgm:spPr/>
    </dgm:pt>
    <dgm:pt modelId="{76AD9077-1A9A-43F4-9CB7-FAB49E036BAA}" type="pres">
      <dgm:prSet presAssocID="{81C60A4B-D1F9-40EA-ACB5-DE0C33D50899}" presName="nodeTx" presStyleLbl="node1" presStyleIdx="1" presStyleCnt="5">
        <dgm:presLayoutVars>
          <dgm:bulletEnabled val="1"/>
        </dgm:presLayoutVars>
      </dgm:prSet>
      <dgm:spPr/>
    </dgm:pt>
    <dgm:pt modelId="{32D2C2D4-D4BB-4F59-9469-2CC1E446D428}" type="pres">
      <dgm:prSet presAssocID="{81C60A4B-D1F9-40EA-ACB5-DE0C33D50899}" presName="invisiNode" presStyleLbl="node1" presStyleIdx="1" presStyleCnt="5"/>
      <dgm:spPr/>
    </dgm:pt>
    <dgm:pt modelId="{7A0CECFF-5783-4DBC-9BAC-EB97C038E261}" type="pres">
      <dgm:prSet presAssocID="{81C60A4B-D1F9-40EA-ACB5-DE0C33D50899}" presName="imagNode" presStyleLbl="fgImgPlace1" presStyleIdx="1" presStyleCnt="5" custScaleX="112058" custScaleY="103892"/>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67D9D6DB-BA39-42C4-9353-B9E599970CC1}" type="pres">
      <dgm:prSet presAssocID="{E76A88B8-07D8-48B0-BE98-1CBDDD69F568}" presName="sibTrans" presStyleLbl="sibTrans2D1" presStyleIdx="0" presStyleCnt="0"/>
      <dgm:spPr/>
    </dgm:pt>
    <dgm:pt modelId="{5C9F5973-0F4A-442E-9DCA-E3E6457D4DEE}" type="pres">
      <dgm:prSet presAssocID="{ACBAF37E-0088-4744-9DBF-86ECA32FFF90}" presName="compNode" presStyleCnt="0"/>
      <dgm:spPr/>
    </dgm:pt>
    <dgm:pt modelId="{67C6B35C-CFF1-462A-9BDB-48712EF743D7}" type="pres">
      <dgm:prSet presAssocID="{ACBAF37E-0088-4744-9DBF-86ECA32FFF90}" presName="bkgdShape" presStyleLbl="node1" presStyleIdx="2" presStyleCnt="5"/>
      <dgm:spPr/>
    </dgm:pt>
    <dgm:pt modelId="{863E41F1-0F1F-43B2-8A1D-0A7DC0F402C6}" type="pres">
      <dgm:prSet presAssocID="{ACBAF37E-0088-4744-9DBF-86ECA32FFF90}" presName="nodeTx" presStyleLbl="node1" presStyleIdx="2" presStyleCnt="5">
        <dgm:presLayoutVars>
          <dgm:bulletEnabled val="1"/>
        </dgm:presLayoutVars>
      </dgm:prSet>
      <dgm:spPr/>
    </dgm:pt>
    <dgm:pt modelId="{C5794E51-2F92-4E6E-BDC8-DAD2C4BEFA29}" type="pres">
      <dgm:prSet presAssocID="{ACBAF37E-0088-4744-9DBF-86ECA32FFF90}" presName="invisiNode" presStyleLbl="node1" presStyleIdx="2" presStyleCnt="5"/>
      <dgm:spPr/>
    </dgm:pt>
    <dgm:pt modelId="{2897931C-3BF8-4FB0-9527-8E47400DC183}" type="pres">
      <dgm:prSet presAssocID="{ACBAF37E-0088-4744-9DBF-86ECA32FFF90}" presName="imagNode" presStyleLbl="fgImgPlace1" presStyleIdx="2" presStyleCnt="5" custScaleX="115700" custScaleY="105765" custLinFactX="-100000" custLinFactNeighborX="-169399" custLinFactNeighborY="-1200"/>
      <dgm:spPr>
        <a:blipFill>
          <a:blip xmlns:r="http://schemas.openxmlformats.org/officeDocument/2006/relationships" r:embed="rId2">
            <a:extLst>
              <a:ext uri="{28A0092B-C50C-407E-A947-70E740481C1C}">
                <a14:useLocalDpi xmlns:a14="http://schemas.microsoft.com/office/drawing/2010/main" val="0"/>
              </a:ext>
            </a:extLst>
          </a:blip>
          <a:srcRect/>
          <a:stretch>
            <a:fillRect l="-59000" r="-59000"/>
          </a:stretch>
        </a:blipFill>
      </dgm:spPr>
    </dgm:pt>
    <dgm:pt modelId="{90533465-6A33-4145-9D20-A2114CCCA194}" type="pres">
      <dgm:prSet presAssocID="{30CC663D-0227-49AD-A2A2-D012AE7B8034}" presName="sibTrans" presStyleLbl="sibTrans2D1" presStyleIdx="0" presStyleCnt="0"/>
      <dgm:spPr/>
    </dgm:pt>
    <dgm:pt modelId="{51E90FAF-629B-4AB5-8569-DE0E4C651917}" type="pres">
      <dgm:prSet presAssocID="{2A10BE19-356E-4F7B-81ED-987CE42F3DC7}" presName="compNode" presStyleCnt="0"/>
      <dgm:spPr/>
    </dgm:pt>
    <dgm:pt modelId="{3F7E50CE-A7EB-4F31-9A8D-7436F657010D}" type="pres">
      <dgm:prSet presAssocID="{2A10BE19-356E-4F7B-81ED-987CE42F3DC7}" presName="bkgdShape" presStyleLbl="node1" presStyleIdx="3" presStyleCnt="5"/>
      <dgm:spPr/>
    </dgm:pt>
    <dgm:pt modelId="{8B5EDE0B-DCF0-4772-9546-529D2BE8B477}" type="pres">
      <dgm:prSet presAssocID="{2A10BE19-356E-4F7B-81ED-987CE42F3DC7}" presName="nodeTx" presStyleLbl="node1" presStyleIdx="3" presStyleCnt="5">
        <dgm:presLayoutVars>
          <dgm:bulletEnabled val="1"/>
        </dgm:presLayoutVars>
      </dgm:prSet>
      <dgm:spPr/>
    </dgm:pt>
    <dgm:pt modelId="{2953ADDA-CC64-4B4F-9339-AFA8B6288785}" type="pres">
      <dgm:prSet presAssocID="{2A10BE19-356E-4F7B-81ED-987CE42F3DC7}" presName="invisiNode" presStyleLbl="node1" presStyleIdx="3" presStyleCnt="5"/>
      <dgm:spPr/>
    </dgm:pt>
    <dgm:pt modelId="{E2CC37DE-9014-4DFC-B579-E0DF1FAD1539}" type="pres">
      <dgm:prSet presAssocID="{2A10BE19-356E-4F7B-81ED-987CE42F3DC7}" presName="imagNode" presStyleLbl="fgImgPlace1" presStyleIdx="3" presStyleCnt="5" custScaleX="112521" custScaleY="102141"/>
      <dgm:spPr>
        <a:blipFill rotWithShape="1">
          <a:blip xmlns:r="http://schemas.openxmlformats.org/officeDocument/2006/relationships" r:embed="rId3"/>
          <a:srcRect/>
          <a:stretch>
            <a:fillRect l="-8000" r="-8000"/>
          </a:stretch>
        </a:blipFill>
      </dgm:spPr>
    </dgm:pt>
    <dgm:pt modelId="{13DE20EC-0925-4844-AA22-3E924EBEFAD1}" type="pres">
      <dgm:prSet presAssocID="{8160C1C7-8F91-4764-BEB2-31F61DEC62A3}" presName="sibTrans" presStyleLbl="sibTrans2D1" presStyleIdx="0" presStyleCnt="0"/>
      <dgm:spPr/>
    </dgm:pt>
    <dgm:pt modelId="{251DAE7D-2FA5-4E33-8C37-A895F739666F}" type="pres">
      <dgm:prSet presAssocID="{CE09880E-F31C-4C81-8A57-477DC14A0B38}" presName="compNode" presStyleCnt="0"/>
      <dgm:spPr/>
    </dgm:pt>
    <dgm:pt modelId="{3B8DD055-CEC7-4CB2-B87C-9F4F2BA7C3A3}" type="pres">
      <dgm:prSet presAssocID="{CE09880E-F31C-4C81-8A57-477DC14A0B38}" presName="bkgdShape" presStyleLbl="node1" presStyleIdx="4" presStyleCnt="5"/>
      <dgm:spPr/>
    </dgm:pt>
    <dgm:pt modelId="{9CFB6B77-47F6-4262-9774-BD4705D1AE2E}" type="pres">
      <dgm:prSet presAssocID="{CE09880E-F31C-4C81-8A57-477DC14A0B38}" presName="nodeTx" presStyleLbl="node1" presStyleIdx="4" presStyleCnt="5">
        <dgm:presLayoutVars>
          <dgm:bulletEnabled val="1"/>
        </dgm:presLayoutVars>
      </dgm:prSet>
      <dgm:spPr/>
    </dgm:pt>
    <dgm:pt modelId="{72CADE3A-AD7F-4741-B304-E075FD05A64F}" type="pres">
      <dgm:prSet presAssocID="{CE09880E-F31C-4C81-8A57-477DC14A0B38}" presName="invisiNode" presStyleLbl="node1" presStyleIdx="4" presStyleCnt="5"/>
      <dgm:spPr/>
    </dgm:pt>
    <dgm:pt modelId="{E8940EAB-AC1F-4E3F-A7B8-E8626635114E}" type="pres">
      <dgm:prSet presAssocID="{CE09880E-F31C-4C81-8A57-477DC14A0B38}" presName="imagNode" presStyleLbl="fgImgPlace1" presStyleIdx="4" presStyleCnt="5" custScaleX="105685" custLinFactNeighborX="1341" custLinFactNeighborY="-1100"/>
      <dgm:spPr>
        <a:blipFill>
          <a:blip xmlns:r="http://schemas.openxmlformats.org/officeDocument/2006/relationships" r:embed="rId4">
            <a:extLst>
              <a:ext uri="{28A0092B-C50C-407E-A947-70E740481C1C}">
                <a14:useLocalDpi xmlns:a14="http://schemas.microsoft.com/office/drawing/2010/main" val="0"/>
              </a:ext>
            </a:extLst>
          </a:blip>
          <a:srcRect/>
          <a:stretch>
            <a:fillRect l="-45000" r="-45000"/>
          </a:stretch>
        </a:blipFill>
      </dgm:spPr>
    </dgm:pt>
  </dgm:ptLst>
  <dgm:cxnLst>
    <dgm:cxn modelId="{C1002200-2D32-46BF-BB3B-3620CB68DAC5}" type="presOf" srcId="{2A10BE19-356E-4F7B-81ED-987CE42F3DC7}" destId="{8B5EDE0B-DCF0-4772-9546-529D2BE8B477}" srcOrd="1" destOrd="0" presId="urn:microsoft.com/office/officeart/2005/8/layout/hList7#1"/>
    <dgm:cxn modelId="{69E81206-AA15-4681-8077-00D15596F572}" type="presOf" srcId="{CE09880E-F31C-4C81-8A57-477DC14A0B38}" destId="{9CFB6B77-47F6-4262-9774-BD4705D1AE2E}" srcOrd="1" destOrd="0" presId="urn:microsoft.com/office/officeart/2005/8/layout/hList7#1"/>
    <dgm:cxn modelId="{797BC018-692B-4AAA-B034-D626A1301D9E}" type="presOf" srcId="{ACBAF37E-0088-4744-9DBF-86ECA32FFF90}" destId="{67C6B35C-CFF1-462A-9BDB-48712EF743D7}" srcOrd="0" destOrd="0" presId="urn:microsoft.com/office/officeart/2005/8/layout/hList7#1"/>
    <dgm:cxn modelId="{0B629D1C-2FBB-436C-85E0-D1E06CC91EF3}" type="presOf" srcId="{8160C1C7-8F91-4764-BEB2-31F61DEC62A3}" destId="{13DE20EC-0925-4844-AA22-3E924EBEFAD1}" srcOrd="0" destOrd="0" presId="urn:microsoft.com/office/officeart/2005/8/layout/hList7#1"/>
    <dgm:cxn modelId="{F1124824-E157-48C5-860C-9D64D500AE58}" type="presOf" srcId="{ACBAF37E-0088-4744-9DBF-86ECA32FFF90}" destId="{863E41F1-0F1F-43B2-8A1D-0A7DC0F402C6}" srcOrd="1" destOrd="0" presId="urn:microsoft.com/office/officeart/2005/8/layout/hList7#1"/>
    <dgm:cxn modelId="{257C5825-0456-4594-82A6-76F13FACFA65}" srcId="{9F0FFD37-40C2-490F-8483-727B8BBD75C5}" destId="{CE09880E-F31C-4C81-8A57-477DC14A0B38}" srcOrd="4" destOrd="0" parTransId="{006AACA5-172F-4487-8BB0-3E2E725482A4}" sibTransId="{46EE101E-7A51-4F19-82B1-14164424C24F}"/>
    <dgm:cxn modelId="{6A681835-907C-46A9-ADC7-41926C82D60C}" type="presOf" srcId="{30CC663D-0227-49AD-A2A2-D012AE7B8034}" destId="{90533465-6A33-4145-9D20-A2114CCCA194}" srcOrd="0" destOrd="0" presId="urn:microsoft.com/office/officeart/2005/8/layout/hList7#1"/>
    <dgm:cxn modelId="{79F32C37-7637-49B0-81CB-4653E9735921}" type="presOf" srcId="{2A10BE19-356E-4F7B-81ED-987CE42F3DC7}" destId="{3F7E50CE-A7EB-4F31-9A8D-7436F657010D}" srcOrd="0" destOrd="0" presId="urn:microsoft.com/office/officeart/2005/8/layout/hList7#1"/>
    <dgm:cxn modelId="{EDCC9F66-5714-4B59-BBDF-DD6083A6A9AC}" type="presOf" srcId="{AA6FDA66-A4D1-47CC-94D5-EDBD0E915413}" destId="{6B4733F8-AB25-469A-9CF5-13D4A6ED98CC}" srcOrd="0" destOrd="0" presId="urn:microsoft.com/office/officeart/2005/8/layout/hList7#1"/>
    <dgm:cxn modelId="{BEC8DB4B-7100-4C32-BDB4-86B6BF63D24D}" type="presOf" srcId="{81C60A4B-D1F9-40EA-ACB5-DE0C33D50899}" destId="{F2F2EAC6-B64B-4C0F-9882-3C8B4BE0098F}" srcOrd="0" destOrd="0" presId="urn:microsoft.com/office/officeart/2005/8/layout/hList7#1"/>
    <dgm:cxn modelId="{190E7472-B9F0-42C2-A87D-E098D7D8DB89}" srcId="{9F0FFD37-40C2-490F-8483-727B8BBD75C5}" destId="{795FD4AE-FE44-4A09-AD52-E789358976A0}" srcOrd="0" destOrd="0" parTransId="{20DE2C46-AC79-4486-A6FF-0923BA434C94}" sibTransId="{AA6FDA66-A4D1-47CC-94D5-EDBD0E915413}"/>
    <dgm:cxn modelId="{7A731076-D304-4A2F-892A-D00A8A1AA181}" type="presOf" srcId="{9F0FFD37-40C2-490F-8483-727B8BBD75C5}" destId="{B517DC19-DAF2-476D-8CA0-C7D4DEE75401}" srcOrd="0" destOrd="0" presId="urn:microsoft.com/office/officeart/2005/8/layout/hList7#1"/>
    <dgm:cxn modelId="{1AA26F97-B08E-4FA1-AA31-9B0D399ED6E9}" srcId="{9F0FFD37-40C2-490F-8483-727B8BBD75C5}" destId="{81C60A4B-D1F9-40EA-ACB5-DE0C33D50899}" srcOrd="1" destOrd="0" parTransId="{C37C215A-FD9D-4F13-9D78-20065C83BE86}" sibTransId="{E76A88B8-07D8-48B0-BE98-1CBDDD69F568}"/>
    <dgm:cxn modelId="{ECC24998-B4B7-4148-8701-BB5293BA92C9}" type="presOf" srcId="{81C60A4B-D1F9-40EA-ACB5-DE0C33D50899}" destId="{76AD9077-1A9A-43F4-9CB7-FAB49E036BAA}" srcOrd="1" destOrd="0" presId="urn:microsoft.com/office/officeart/2005/8/layout/hList7#1"/>
    <dgm:cxn modelId="{7EDF59DE-17F1-4A91-9D1F-3BFFDD20D93F}" srcId="{9F0FFD37-40C2-490F-8483-727B8BBD75C5}" destId="{ACBAF37E-0088-4744-9DBF-86ECA32FFF90}" srcOrd="2" destOrd="0" parTransId="{BED191C8-F4BD-4E5C-A211-B47D5BE23368}" sibTransId="{30CC663D-0227-49AD-A2A2-D012AE7B8034}"/>
    <dgm:cxn modelId="{1C9FABE5-FA87-4834-8395-0E65CD8EE570}" type="presOf" srcId="{E76A88B8-07D8-48B0-BE98-1CBDDD69F568}" destId="{67D9D6DB-BA39-42C4-9353-B9E599970CC1}" srcOrd="0" destOrd="0" presId="urn:microsoft.com/office/officeart/2005/8/layout/hList7#1"/>
    <dgm:cxn modelId="{C2BD0FE7-0DDF-4551-9C78-AACD2973F711}" type="presOf" srcId="{795FD4AE-FE44-4A09-AD52-E789358976A0}" destId="{951C8306-0AB8-43B7-8E90-2BDD044A8DCB}" srcOrd="0" destOrd="0" presId="urn:microsoft.com/office/officeart/2005/8/layout/hList7#1"/>
    <dgm:cxn modelId="{506756EE-B064-4884-B60C-0BE73B91B120}" type="presOf" srcId="{CE09880E-F31C-4C81-8A57-477DC14A0B38}" destId="{3B8DD055-CEC7-4CB2-B87C-9F4F2BA7C3A3}" srcOrd="0" destOrd="0" presId="urn:microsoft.com/office/officeart/2005/8/layout/hList7#1"/>
    <dgm:cxn modelId="{D6A488F0-AFCD-473E-9D16-74E445C7BCCF}" srcId="{9F0FFD37-40C2-490F-8483-727B8BBD75C5}" destId="{2A10BE19-356E-4F7B-81ED-987CE42F3DC7}" srcOrd="3" destOrd="0" parTransId="{E8E39B9F-4002-40ED-82A5-08834A78E19C}" sibTransId="{8160C1C7-8F91-4764-BEB2-31F61DEC62A3}"/>
    <dgm:cxn modelId="{E2DC19F4-C86E-4DEC-9747-C9AF6483498F}" type="presOf" srcId="{795FD4AE-FE44-4A09-AD52-E789358976A0}" destId="{E0FBEF18-E577-4199-9EC1-C310E2859C0F}" srcOrd="1" destOrd="0" presId="urn:microsoft.com/office/officeart/2005/8/layout/hList7#1"/>
    <dgm:cxn modelId="{D38EDA08-F17A-446A-8019-185309E2A13E}" type="presParOf" srcId="{B517DC19-DAF2-476D-8CA0-C7D4DEE75401}" destId="{5CF5C5BD-5051-4D32-A303-ECCF873FF141}" srcOrd="0" destOrd="0" presId="urn:microsoft.com/office/officeart/2005/8/layout/hList7#1"/>
    <dgm:cxn modelId="{50E4F7CE-6ABD-4B97-8AAE-ECA24A6FD1D0}" type="presParOf" srcId="{B517DC19-DAF2-476D-8CA0-C7D4DEE75401}" destId="{0B5C3894-4238-4C18-9634-D7C9F6012391}" srcOrd="1" destOrd="0" presId="urn:microsoft.com/office/officeart/2005/8/layout/hList7#1"/>
    <dgm:cxn modelId="{DDA628DC-3585-43F1-9A47-0471B7B710AC}" type="presParOf" srcId="{0B5C3894-4238-4C18-9634-D7C9F6012391}" destId="{2085A81D-434B-41F1-9AF3-C1636B7988A6}" srcOrd="0" destOrd="0" presId="urn:microsoft.com/office/officeart/2005/8/layout/hList7#1"/>
    <dgm:cxn modelId="{5F577A74-1FF0-45D7-A6C6-2CAB964E25DE}" type="presParOf" srcId="{2085A81D-434B-41F1-9AF3-C1636B7988A6}" destId="{951C8306-0AB8-43B7-8E90-2BDD044A8DCB}" srcOrd="0" destOrd="0" presId="urn:microsoft.com/office/officeart/2005/8/layout/hList7#1"/>
    <dgm:cxn modelId="{5C88F04A-BC9F-418E-A962-0EB11C00DCEF}" type="presParOf" srcId="{2085A81D-434B-41F1-9AF3-C1636B7988A6}" destId="{E0FBEF18-E577-4199-9EC1-C310E2859C0F}" srcOrd="1" destOrd="0" presId="urn:microsoft.com/office/officeart/2005/8/layout/hList7#1"/>
    <dgm:cxn modelId="{65A98545-A622-4BC8-BD5D-1E0230D7DBEE}" type="presParOf" srcId="{2085A81D-434B-41F1-9AF3-C1636B7988A6}" destId="{3B3E5838-6FCF-4DEE-8618-6B53EC8327C4}" srcOrd="2" destOrd="0" presId="urn:microsoft.com/office/officeart/2005/8/layout/hList7#1"/>
    <dgm:cxn modelId="{B073E0B3-A19D-4B5A-83C8-3F06E6153D8D}" type="presParOf" srcId="{2085A81D-434B-41F1-9AF3-C1636B7988A6}" destId="{7FBF6EDD-9BBE-412C-BD52-19DEFAE8E6E9}" srcOrd="3" destOrd="0" presId="urn:microsoft.com/office/officeart/2005/8/layout/hList7#1"/>
    <dgm:cxn modelId="{0B7101A0-32F6-4C07-A0C2-EC7C13021AE4}" type="presParOf" srcId="{0B5C3894-4238-4C18-9634-D7C9F6012391}" destId="{6B4733F8-AB25-469A-9CF5-13D4A6ED98CC}" srcOrd="1" destOrd="0" presId="urn:microsoft.com/office/officeart/2005/8/layout/hList7#1"/>
    <dgm:cxn modelId="{888BC9E4-63EA-4BA4-9D3D-50C683A0583A}" type="presParOf" srcId="{0B5C3894-4238-4C18-9634-D7C9F6012391}" destId="{D9CDE5D6-C901-420B-A74B-60DFE2430701}" srcOrd="2" destOrd="0" presId="urn:microsoft.com/office/officeart/2005/8/layout/hList7#1"/>
    <dgm:cxn modelId="{553B18FF-606F-49F6-AC37-70BEF1F840E8}" type="presParOf" srcId="{D9CDE5D6-C901-420B-A74B-60DFE2430701}" destId="{F2F2EAC6-B64B-4C0F-9882-3C8B4BE0098F}" srcOrd="0" destOrd="0" presId="urn:microsoft.com/office/officeart/2005/8/layout/hList7#1"/>
    <dgm:cxn modelId="{301C95D9-7FC4-4BFA-A923-482C20D54A59}" type="presParOf" srcId="{D9CDE5D6-C901-420B-A74B-60DFE2430701}" destId="{76AD9077-1A9A-43F4-9CB7-FAB49E036BAA}" srcOrd="1" destOrd="0" presId="urn:microsoft.com/office/officeart/2005/8/layout/hList7#1"/>
    <dgm:cxn modelId="{F3FB2F15-6CBC-42DF-A093-73CBBC8D44E0}" type="presParOf" srcId="{D9CDE5D6-C901-420B-A74B-60DFE2430701}" destId="{32D2C2D4-D4BB-4F59-9469-2CC1E446D428}" srcOrd="2" destOrd="0" presId="urn:microsoft.com/office/officeart/2005/8/layout/hList7#1"/>
    <dgm:cxn modelId="{DED85A34-BCF7-4E19-995D-80898D201457}" type="presParOf" srcId="{D9CDE5D6-C901-420B-A74B-60DFE2430701}" destId="{7A0CECFF-5783-4DBC-9BAC-EB97C038E261}" srcOrd="3" destOrd="0" presId="urn:microsoft.com/office/officeart/2005/8/layout/hList7#1"/>
    <dgm:cxn modelId="{36A3F8EF-7D13-4E4F-A2E0-E53C7252AF94}" type="presParOf" srcId="{0B5C3894-4238-4C18-9634-D7C9F6012391}" destId="{67D9D6DB-BA39-42C4-9353-B9E599970CC1}" srcOrd="3" destOrd="0" presId="urn:microsoft.com/office/officeart/2005/8/layout/hList7#1"/>
    <dgm:cxn modelId="{60A41797-C47C-4BF7-96E8-D9F771829DF5}" type="presParOf" srcId="{0B5C3894-4238-4C18-9634-D7C9F6012391}" destId="{5C9F5973-0F4A-442E-9DCA-E3E6457D4DEE}" srcOrd="4" destOrd="0" presId="urn:microsoft.com/office/officeart/2005/8/layout/hList7#1"/>
    <dgm:cxn modelId="{537032E9-3D0A-4CE8-BA71-87A0E73C0348}" type="presParOf" srcId="{5C9F5973-0F4A-442E-9DCA-E3E6457D4DEE}" destId="{67C6B35C-CFF1-462A-9BDB-48712EF743D7}" srcOrd="0" destOrd="0" presId="urn:microsoft.com/office/officeart/2005/8/layout/hList7#1"/>
    <dgm:cxn modelId="{B9B66E15-59E8-42D6-9CBC-49287D995357}" type="presParOf" srcId="{5C9F5973-0F4A-442E-9DCA-E3E6457D4DEE}" destId="{863E41F1-0F1F-43B2-8A1D-0A7DC0F402C6}" srcOrd="1" destOrd="0" presId="urn:microsoft.com/office/officeart/2005/8/layout/hList7#1"/>
    <dgm:cxn modelId="{2DAF56DF-3D80-45CC-B2B6-FF78E166A735}" type="presParOf" srcId="{5C9F5973-0F4A-442E-9DCA-E3E6457D4DEE}" destId="{C5794E51-2F92-4E6E-BDC8-DAD2C4BEFA29}" srcOrd="2" destOrd="0" presId="urn:microsoft.com/office/officeart/2005/8/layout/hList7#1"/>
    <dgm:cxn modelId="{70C490B2-D039-4D81-A343-7F542F51FA8F}" type="presParOf" srcId="{5C9F5973-0F4A-442E-9DCA-E3E6457D4DEE}" destId="{2897931C-3BF8-4FB0-9527-8E47400DC183}" srcOrd="3" destOrd="0" presId="urn:microsoft.com/office/officeart/2005/8/layout/hList7#1"/>
    <dgm:cxn modelId="{D18EE56D-796E-4CDC-8D84-DEA49CE16187}" type="presParOf" srcId="{0B5C3894-4238-4C18-9634-D7C9F6012391}" destId="{90533465-6A33-4145-9D20-A2114CCCA194}" srcOrd="5" destOrd="0" presId="urn:microsoft.com/office/officeart/2005/8/layout/hList7#1"/>
    <dgm:cxn modelId="{1E8735C0-3389-4499-872E-01856ABC583A}" type="presParOf" srcId="{0B5C3894-4238-4C18-9634-D7C9F6012391}" destId="{51E90FAF-629B-4AB5-8569-DE0E4C651917}" srcOrd="6" destOrd="0" presId="urn:microsoft.com/office/officeart/2005/8/layout/hList7#1"/>
    <dgm:cxn modelId="{2A9C60F9-7888-467A-91F5-1819E53907BB}" type="presParOf" srcId="{51E90FAF-629B-4AB5-8569-DE0E4C651917}" destId="{3F7E50CE-A7EB-4F31-9A8D-7436F657010D}" srcOrd="0" destOrd="0" presId="urn:microsoft.com/office/officeart/2005/8/layout/hList7#1"/>
    <dgm:cxn modelId="{F1D7BD02-675A-4F95-B1BF-09889041E651}" type="presParOf" srcId="{51E90FAF-629B-4AB5-8569-DE0E4C651917}" destId="{8B5EDE0B-DCF0-4772-9546-529D2BE8B477}" srcOrd="1" destOrd="0" presId="urn:microsoft.com/office/officeart/2005/8/layout/hList7#1"/>
    <dgm:cxn modelId="{8486C647-63F1-4D8D-A4AE-9EB3F983CBE3}" type="presParOf" srcId="{51E90FAF-629B-4AB5-8569-DE0E4C651917}" destId="{2953ADDA-CC64-4B4F-9339-AFA8B6288785}" srcOrd="2" destOrd="0" presId="urn:microsoft.com/office/officeart/2005/8/layout/hList7#1"/>
    <dgm:cxn modelId="{B7D2893F-24DA-4557-9671-9663F2E5E91D}" type="presParOf" srcId="{51E90FAF-629B-4AB5-8569-DE0E4C651917}" destId="{E2CC37DE-9014-4DFC-B579-E0DF1FAD1539}" srcOrd="3" destOrd="0" presId="urn:microsoft.com/office/officeart/2005/8/layout/hList7#1"/>
    <dgm:cxn modelId="{9C360623-5960-42A9-9119-C2DC8C1A7733}" type="presParOf" srcId="{0B5C3894-4238-4C18-9634-D7C9F6012391}" destId="{13DE20EC-0925-4844-AA22-3E924EBEFAD1}" srcOrd="7" destOrd="0" presId="urn:microsoft.com/office/officeart/2005/8/layout/hList7#1"/>
    <dgm:cxn modelId="{F31BF706-61E3-4BC7-B7CB-47539D3FBB29}" type="presParOf" srcId="{0B5C3894-4238-4C18-9634-D7C9F6012391}" destId="{251DAE7D-2FA5-4E33-8C37-A895F739666F}" srcOrd="8" destOrd="0" presId="urn:microsoft.com/office/officeart/2005/8/layout/hList7#1"/>
    <dgm:cxn modelId="{816998A3-17D2-4C27-BB9C-0C35C2723D0F}" type="presParOf" srcId="{251DAE7D-2FA5-4E33-8C37-A895F739666F}" destId="{3B8DD055-CEC7-4CB2-B87C-9F4F2BA7C3A3}" srcOrd="0" destOrd="0" presId="urn:microsoft.com/office/officeart/2005/8/layout/hList7#1"/>
    <dgm:cxn modelId="{C0A65ADA-2DD5-4D24-AEB7-EB2200397557}" type="presParOf" srcId="{251DAE7D-2FA5-4E33-8C37-A895F739666F}" destId="{9CFB6B77-47F6-4262-9774-BD4705D1AE2E}" srcOrd="1" destOrd="0" presId="urn:microsoft.com/office/officeart/2005/8/layout/hList7#1"/>
    <dgm:cxn modelId="{08EB34CD-DF5E-457C-9C6E-059C6C0B65DD}" type="presParOf" srcId="{251DAE7D-2FA5-4E33-8C37-A895F739666F}" destId="{72CADE3A-AD7F-4741-B304-E075FD05A64F}" srcOrd="2" destOrd="0" presId="urn:microsoft.com/office/officeart/2005/8/layout/hList7#1"/>
    <dgm:cxn modelId="{9591A22B-5DD8-43EE-8447-86409542EAA4}" type="presParOf" srcId="{251DAE7D-2FA5-4E33-8C37-A895F739666F}" destId="{E8940EAB-AC1F-4E3F-A7B8-E8626635114E}"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C8306-0AB8-43B7-8E90-2BDD044A8DCB}">
      <dsp:nvSpPr>
        <dsp:cNvPr id="0" name=""/>
        <dsp:cNvSpPr/>
      </dsp:nvSpPr>
      <dsp:spPr>
        <a:xfrm>
          <a:off x="0" y="0"/>
          <a:ext cx="1713844" cy="3905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Clubs</a:t>
          </a:r>
        </a:p>
      </dsp:txBody>
      <dsp:txXfrm>
        <a:off x="0" y="1562385"/>
        <a:ext cx="1713844" cy="1562385"/>
      </dsp:txXfrm>
    </dsp:sp>
    <dsp:sp modelId="{7FBF6EDD-9BBE-412C-BD52-19DEFAE8E6E9}">
      <dsp:nvSpPr>
        <dsp:cNvPr id="0" name=""/>
        <dsp:cNvSpPr/>
      </dsp:nvSpPr>
      <dsp:spPr>
        <a:xfrm>
          <a:off x="428658" y="347452"/>
          <a:ext cx="892686" cy="110711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F2EAC6-B64B-4C0F-9882-3C8B4BE0098F}">
      <dsp:nvSpPr>
        <dsp:cNvPr id="0" name=""/>
        <dsp:cNvSpPr/>
      </dsp:nvSpPr>
      <dsp:spPr>
        <a:xfrm>
          <a:off x="1765259" y="0"/>
          <a:ext cx="1713844" cy="3905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Participation</a:t>
          </a:r>
        </a:p>
      </dsp:txBody>
      <dsp:txXfrm>
        <a:off x="1765259" y="1562385"/>
        <a:ext cx="1713844" cy="1562385"/>
      </dsp:txXfrm>
    </dsp:sp>
    <dsp:sp modelId="{7A0CECFF-5783-4DBC-9BAC-EB97C038E261}">
      <dsp:nvSpPr>
        <dsp:cNvPr id="0" name=""/>
        <dsp:cNvSpPr/>
      </dsp:nvSpPr>
      <dsp:spPr>
        <a:xfrm>
          <a:off x="1893420" y="209046"/>
          <a:ext cx="1457522" cy="135130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C6B35C-CFF1-462A-9BDB-48712EF743D7}">
      <dsp:nvSpPr>
        <dsp:cNvPr id="0" name=""/>
        <dsp:cNvSpPr/>
      </dsp:nvSpPr>
      <dsp:spPr>
        <a:xfrm>
          <a:off x="3530519" y="0"/>
          <a:ext cx="1713844" cy="3905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Community &amp; Partnerships</a:t>
          </a:r>
        </a:p>
      </dsp:txBody>
      <dsp:txXfrm>
        <a:off x="3530519" y="1562385"/>
        <a:ext cx="1713844" cy="1562385"/>
      </dsp:txXfrm>
    </dsp:sp>
    <dsp:sp modelId="{2897931C-3BF8-4FB0-9527-8E47400DC183}">
      <dsp:nvSpPr>
        <dsp:cNvPr id="0" name=""/>
        <dsp:cNvSpPr/>
      </dsp:nvSpPr>
      <dsp:spPr>
        <a:xfrm>
          <a:off x="130960" y="181257"/>
          <a:ext cx="1504893" cy="137567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9000" r="-5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7E50CE-A7EB-4F31-9A8D-7436F657010D}">
      <dsp:nvSpPr>
        <dsp:cNvPr id="0" name=""/>
        <dsp:cNvSpPr/>
      </dsp:nvSpPr>
      <dsp:spPr>
        <a:xfrm>
          <a:off x="5295779" y="0"/>
          <a:ext cx="1713844" cy="3905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Operational  Excellence</a:t>
          </a:r>
        </a:p>
      </dsp:txBody>
      <dsp:txXfrm>
        <a:off x="5295779" y="1562385"/>
        <a:ext cx="1713844" cy="1562385"/>
      </dsp:txXfrm>
    </dsp:sp>
    <dsp:sp modelId="{E2CC37DE-9014-4DFC-B579-E0DF1FAD1539}">
      <dsp:nvSpPr>
        <dsp:cNvPr id="0" name=""/>
        <dsp:cNvSpPr/>
      </dsp:nvSpPr>
      <dsp:spPr>
        <a:xfrm>
          <a:off x="5420929" y="220433"/>
          <a:ext cx="1463544" cy="1328533"/>
        </a:xfrm>
        <a:prstGeom prst="ellipse">
          <a:avLst/>
        </a:prstGeom>
        <a:blipFill rotWithShape="1">
          <a:blip xmlns:r="http://schemas.openxmlformats.org/officeDocument/2006/relationships" r:embed="rId3"/>
          <a:srcRect/>
          <a:stretch>
            <a:fillRect l="-8000" r="-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8DD055-CEC7-4CB2-B87C-9F4F2BA7C3A3}">
      <dsp:nvSpPr>
        <dsp:cNvPr id="0" name=""/>
        <dsp:cNvSpPr/>
      </dsp:nvSpPr>
      <dsp:spPr>
        <a:xfrm>
          <a:off x="7061039" y="0"/>
          <a:ext cx="1713844" cy="3905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Financial Management</a:t>
          </a:r>
        </a:p>
      </dsp:txBody>
      <dsp:txXfrm>
        <a:off x="7061039" y="1562385"/>
        <a:ext cx="1713844" cy="1562385"/>
      </dsp:txXfrm>
    </dsp:sp>
    <dsp:sp modelId="{E8940EAB-AC1F-4E3F-A7B8-E8626635114E}">
      <dsp:nvSpPr>
        <dsp:cNvPr id="0" name=""/>
        <dsp:cNvSpPr/>
      </dsp:nvSpPr>
      <dsp:spPr>
        <a:xfrm>
          <a:off x="7248088" y="220050"/>
          <a:ext cx="1374630" cy="1300686"/>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45000" r="-4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F5C5BD-5051-4D32-A303-ECCF873FF141}">
      <dsp:nvSpPr>
        <dsp:cNvPr id="0" name=""/>
        <dsp:cNvSpPr/>
      </dsp:nvSpPr>
      <dsp:spPr>
        <a:xfrm>
          <a:off x="350995" y="3124771"/>
          <a:ext cx="8072893" cy="585894"/>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FEFCE75-DB79-46E8-BD27-DA871B3B21B1}" type="datetimeFigureOut">
              <a:rPr lang="en-US" smtClean="0"/>
              <a:t>3/21/2019</a:t>
            </a:fld>
            <a:endParaRPr lang="en-US" dirty="0"/>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C3599C5-2991-4FAE-A761-7F41C618FC42}" type="slidenum">
              <a:rPr lang="en-US" smtClean="0"/>
              <a:t>‹#›</a:t>
            </a:fld>
            <a:endParaRPr lang="en-US" dirty="0"/>
          </a:p>
        </p:txBody>
      </p:sp>
    </p:spTree>
    <p:extLst>
      <p:ext uri="{BB962C8B-B14F-4D97-AF65-F5344CB8AC3E}">
        <p14:creationId xmlns:p14="http://schemas.microsoft.com/office/powerpoint/2010/main" val="105352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3805682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115823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290691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161956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361815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66481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291520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412881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345917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191898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58C7DA-7707-43C5-AE11-659BF55C05F0}" type="datetimeFigureOut">
              <a:rPr lang="en-AU" smtClean="0"/>
              <a:t>21/03/2019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3A2A552-5387-476B-A349-970744E9EC81}" type="slidenum">
              <a:rPr lang="en-AU" smtClean="0"/>
              <a:t>‹#›</a:t>
            </a:fld>
            <a:endParaRPr lang="en-AU" dirty="0"/>
          </a:p>
        </p:txBody>
      </p:sp>
    </p:spTree>
    <p:extLst>
      <p:ext uri="{BB962C8B-B14F-4D97-AF65-F5344CB8AC3E}">
        <p14:creationId xmlns:p14="http://schemas.microsoft.com/office/powerpoint/2010/main" val="335844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t="-1000" r="-4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8C7DA-7707-43C5-AE11-659BF55C05F0}" type="datetimeFigureOut">
              <a:rPr lang="en-AU" smtClean="0"/>
              <a:t>21/03/2019</a:t>
            </a:fld>
            <a:endParaRPr lang="en-AU"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2A552-5387-476B-A349-970744E9EC81}" type="slidenum">
              <a:rPr lang="en-AU" smtClean="0"/>
              <a:t>‹#›</a:t>
            </a:fld>
            <a:endParaRPr lang="en-AU" dirty="0"/>
          </a:p>
        </p:txBody>
      </p:sp>
    </p:spTree>
    <p:extLst>
      <p:ext uri="{BB962C8B-B14F-4D97-AF65-F5344CB8AC3E}">
        <p14:creationId xmlns:p14="http://schemas.microsoft.com/office/powerpoint/2010/main" val="726597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1DA7F75-EF85-4568-A6E7-3F2425B0A197}"/>
              </a:ext>
            </a:extLst>
          </p:cNvPr>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l="1133" t="2604" b="34000"/>
          <a:stretch/>
        </p:blipFill>
        <p:spPr>
          <a:xfrm>
            <a:off x="2312953" y="1273675"/>
            <a:ext cx="4965192" cy="1998031"/>
          </a:xfrm>
          <a:prstGeom prst="rect">
            <a:avLst/>
          </a:prstGeom>
        </p:spPr>
      </p:pic>
      <p:sp>
        <p:nvSpPr>
          <p:cNvPr id="2" name="TextBox 1">
            <a:extLst>
              <a:ext uri="{FF2B5EF4-FFF2-40B4-BE49-F238E27FC236}">
                <a16:creationId xmlns:a16="http://schemas.microsoft.com/office/drawing/2014/main" id="{00FE6363-16CB-48F3-8AF8-2F36CD011523}"/>
              </a:ext>
            </a:extLst>
          </p:cNvPr>
          <p:cNvSpPr txBox="1"/>
          <p:nvPr/>
        </p:nvSpPr>
        <p:spPr>
          <a:xfrm>
            <a:off x="1359017" y="4855035"/>
            <a:ext cx="6610524" cy="830997"/>
          </a:xfrm>
          <a:prstGeom prst="rect">
            <a:avLst/>
          </a:prstGeom>
          <a:noFill/>
        </p:spPr>
        <p:txBody>
          <a:bodyPr wrap="square" rtlCol="0">
            <a:spAutoFit/>
          </a:bodyPr>
          <a:lstStyle/>
          <a:p>
            <a:pPr algn="ctr"/>
            <a:r>
              <a:rPr lang="en-AU" sz="2400" b="1" dirty="0">
                <a:solidFill>
                  <a:schemeClr val="bg1"/>
                </a:solidFill>
              </a:rPr>
              <a:t>5 Year Strategic Business Plan </a:t>
            </a:r>
          </a:p>
          <a:p>
            <a:pPr algn="ctr"/>
            <a:r>
              <a:rPr lang="en-AU" sz="2400" b="1" dirty="0">
                <a:solidFill>
                  <a:schemeClr val="bg1"/>
                </a:solidFill>
              </a:rPr>
              <a:t>2019-2023</a:t>
            </a:r>
          </a:p>
        </p:txBody>
      </p:sp>
      <p:sp>
        <p:nvSpPr>
          <p:cNvPr id="3" name="TextBox 2">
            <a:extLst>
              <a:ext uri="{FF2B5EF4-FFF2-40B4-BE49-F238E27FC236}">
                <a16:creationId xmlns:a16="http://schemas.microsoft.com/office/drawing/2014/main" id="{3EDD15BA-99DC-4DA5-AA32-6C94BD208770}"/>
              </a:ext>
            </a:extLst>
          </p:cNvPr>
          <p:cNvSpPr txBox="1"/>
          <p:nvPr/>
        </p:nvSpPr>
        <p:spPr>
          <a:xfrm>
            <a:off x="1862357" y="3429000"/>
            <a:ext cx="7363125" cy="646331"/>
          </a:xfrm>
          <a:prstGeom prst="rect">
            <a:avLst/>
          </a:prstGeom>
          <a:noFill/>
        </p:spPr>
        <p:txBody>
          <a:bodyPr wrap="square" rtlCol="0">
            <a:spAutoFit/>
          </a:bodyPr>
          <a:lstStyle/>
          <a:p>
            <a:r>
              <a:rPr lang="en-AU" sz="3600" b="1" dirty="0">
                <a:solidFill>
                  <a:srgbClr val="FF0000"/>
                </a:solidFill>
              </a:rPr>
              <a:t>EASTERN</a:t>
            </a:r>
            <a:r>
              <a:rPr lang="en-AU" sz="3600" b="1" dirty="0">
                <a:solidFill>
                  <a:schemeClr val="bg1"/>
                </a:solidFill>
              </a:rPr>
              <a:t> </a:t>
            </a:r>
            <a:r>
              <a:rPr lang="en-AU" sz="3600" b="1" dirty="0">
                <a:solidFill>
                  <a:srgbClr val="FF0000"/>
                </a:solidFill>
              </a:rPr>
              <a:t>FOOTBALL LEAGUE</a:t>
            </a:r>
            <a:endParaRPr lang="en-AU" b="1" dirty="0">
              <a:solidFill>
                <a:srgbClr val="FF0000"/>
              </a:solidFill>
            </a:endParaRPr>
          </a:p>
        </p:txBody>
      </p:sp>
    </p:spTree>
    <p:extLst>
      <p:ext uri="{BB962C8B-B14F-4D97-AF65-F5344CB8AC3E}">
        <p14:creationId xmlns:p14="http://schemas.microsoft.com/office/powerpoint/2010/main" val="43170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5D185A-AFA4-4F0D-96E1-8FD0A80C58EF}"/>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962334" y="216903"/>
            <a:ext cx="1040793" cy="791161"/>
          </a:xfrm>
          <a:prstGeom prst="rect">
            <a:avLst/>
          </a:prstGeom>
        </p:spPr>
      </p:pic>
      <p:sp>
        <p:nvSpPr>
          <p:cNvPr id="10" name="Rectangle 9">
            <a:extLst>
              <a:ext uri="{FF2B5EF4-FFF2-40B4-BE49-F238E27FC236}">
                <a16:creationId xmlns:a16="http://schemas.microsoft.com/office/drawing/2014/main" id="{F875CB3F-E456-4161-B2B2-E84A1E9B091F}"/>
              </a:ext>
            </a:extLst>
          </p:cNvPr>
          <p:cNvSpPr/>
          <p:nvPr/>
        </p:nvSpPr>
        <p:spPr>
          <a:xfrm>
            <a:off x="0" y="-3679"/>
            <a:ext cx="9144000" cy="1423467"/>
          </a:xfrm>
          <a:prstGeom prst="rect">
            <a:avLst/>
          </a:prstGeom>
          <a:noFill/>
          <a:ln>
            <a:noFill/>
          </a:ln>
        </p:spPr>
        <p:txBody>
          <a:bodyPr wrap="square" lIns="68580" tIns="34290" rIns="68580" bIns="34290">
            <a:spAutoFit/>
          </a:bodyPr>
          <a:lstStyle/>
          <a:p>
            <a:pPr algn="ctr"/>
            <a:r>
              <a:rPr lang="en-US" sz="4400" b="1" dirty="0">
                <a:ln w="9525">
                  <a:solidFill>
                    <a:srgbClr val="EC292C"/>
                  </a:solidFill>
                  <a:prstDash val="solid"/>
                </a:ln>
                <a:solidFill>
                  <a:srgbClr val="ED282D"/>
                </a:solidFill>
                <a:latin typeface="Tw Cen MT" panose="020B0602020104020603" pitchFamily="34" charset="0"/>
              </a:rPr>
              <a:t>  </a:t>
            </a:r>
            <a:r>
              <a:rPr lang="en-US" sz="2800" b="1" dirty="0">
                <a:ln w="9525">
                  <a:solidFill>
                    <a:srgbClr val="EC292C"/>
                  </a:solidFill>
                  <a:prstDash val="solid"/>
                </a:ln>
                <a:solidFill>
                  <a:srgbClr val="ED282D"/>
                </a:solidFill>
                <a:latin typeface="Calibri" panose="020F0502020204030204" pitchFamily="34" charset="0"/>
              </a:rPr>
              <a:t>Eastern Football League</a:t>
            </a:r>
            <a:endParaRPr lang="en-US" sz="3200" b="1" dirty="0">
              <a:ln w="9525">
                <a:solidFill>
                  <a:srgbClr val="EC292C"/>
                </a:solidFill>
                <a:prstDash val="solid"/>
              </a:ln>
              <a:solidFill>
                <a:srgbClr val="ED282D"/>
              </a:solidFill>
              <a:latin typeface="Calibri" panose="020F0502020204030204" pitchFamily="34" charset="0"/>
            </a:endParaRPr>
          </a:p>
          <a:p>
            <a:pPr algn="ctr"/>
            <a:endParaRPr lang="en-US" sz="4400" b="1" dirty="0">
              <a:ln w="9525">
                <a:solidFill>
                  <a:srgbClr val="EC292C"/>
                </a:solidFill>
                <a:prstDash val="solid"/>
              </a:ln>
              <a:solidFill>
                <a:srgbClr val="ED282D"/>
              </a:solidFill>
              <a:latin typeface="Tw Cen MT" panose="020B0602020104020603" pitchFamily="34" charset="0"/>
            </a:endParaRPr>
          </a:p>
        </p:txBody>
      </p:sp>
      <p:sp>
        <p:nvSpPr>
          <p:cNvPr id="15" name="Rectangle 14">
            <a:extLst>
              <a:ext uri="{FF2B5EF4-FFF2-40B4-BE49-F238E27FC236}">
                <a16:creationId xmlns:a16="http://schemas.microsoft.com/office/drawing/2014/main" id="{DD3AA543-6D3D-49BF-A193-651474414C93}"/>
              </a:ext>
            </a:extLst>
          </p:cNvPr>
          <p:cNvSpPr/>
          <p:nvPr/>
        </p:nvSpPr>
        <p:spPr>
          <a:xfrm>
            <a:off x="110098" y="640863"/>
            <a:ext cx="9033902" cy="500137"/>
          </a:xfrm>
          <a:prstGeom prst="rect">
            <a:avLst/>
          </a:prstGeom>
          <a:noFill/>
          <a:ln>
            <a:noFill/>
          </a:ln>
        </p:spPr>
        <p:txBody>
          <a:bodyPr wrap="square" lIns="68580" tIns="34290" rIns="68580" bIns="34290">
            <a:spAutoFit/>
          </a:bodyPr>
          <a:lstStyle/>
          <a:p>
            <a:pPr algn="ctr"/>
            <a:r>
              <a:rPr lang="en-US" sz="2800" b="1" dirty="0">
                <a:ln w="9525">
                  <a:solidFill>
                    <a:schemeClr val="bg1"/>
                  </a:solidFill>
                  <a:prstDash val="solid"/>
                </a:ln>
                <a:solidFill>
                  <a:schemeClr val="bg1"/>
                </a:solidFill>
              </a:rPr>
              <a:t>Strategic Business Plan</a:t>
            </a:r>
          </a:p>
        </p:txBody>
      </p:sp>
      <p:sp>
        <p:nvSpPr>
          <p:cNvPr id="18" name="Text Box 3">
            <a:extLst>
              <a:ext uri="{FF2B5EF4-FFF2-40B4-BE49-F238E27FC236}">
                <a16:creationId xmlns:a16="http://schemas.microsoft.com/office/drawing/2014/main" id="{8296E0F7-1923-4DDF-8F3A-4017E5A0FFE0}"/>
              </a:ext>
            </a:extLst>
          </p:cNvPr>
          <p:cNvSpPr txBox="1">
            <a:spLocks noChangeArrowheads="1"/>
          </p:cNvSpPr>
          <p:nvPr/>
        </p:nvSpPr>
        <p:spPr bwMode="auto">
          <a:xfrm>
            <a:off x="79323" y="1169379"/>
            <a:ext cx="8923804" cy="5649020"/>
          </a:xfrm>
          <a:prstGeom prst="rect">
            <a:avLst/>
          </a:prstGeom>
          <a:noFill/>
          <a:ln w="254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lstStyle>
            <a:lvl1pPr marL="487363" indent="-487363" defTabSz="974725">
              <a:spcBef>
                <a:spcPct val="0"/>
              </a:spcBef>
              <a:defRPr>
                <a:solidFill>
                  <a:schemeClr val="tx1"/>
                </a:solidFill>
                <a:latin typeface="Arial" pitchFamily="34" charset="0"/>
              </a:defRPr>
            </a:lvl1pPr>
            <a:lvl2pPr marL="974725" indent="-487363" defTabSz="974725">
              <a:spcBef>
                <a:spcPct val="0"/>
              </a:spcBef>
              <a:defRPr>
                <a:solidFill>
                  <a:schemeClr val="tx1"/>
                </a:solidFill>
                <a:latin typeface="Arial" pitchFamily="34" charset="0"/>
              </a:defRPr>
            </a:lvl2pPr>
            <a:lvl3pPr marL="1463675" indent="-488950" defTabSz="974725">
              <a:spcBef>
                <a:spcPct val="0"/>
              </a:spcBef>
              <a:defRPr>
                <a:solidFill>
                  <a:schemeClr val="tx1"/>
                </a:solidFill>
                <a:latin typeface="Arial" pitchFamily="34" charset="0"/>
              </a:defRPr>
            </a:lvl3pPr>
            <a:lvl4pPr marL="1951038" indent="-487363" defTabSz="974725">
              <a:spcBef>
                <a:spcPct val="0"/>
              </a:spcBef>
              <a:defRPr>
                <a:solidFill>
                  <a:schemeClr val="tx1"/>
                </a:solidFill>
                <a:latin typeface="Arial" pitchFamily="34" charset="0"/>
              </a:defRPr>
            </a:lvl4pPr>
            <a:lvl5pPr marL="2438400" indent="-487363" defTabSz="974725">
              <a:spcBef>
                <a:spcPct val="0"/>
              </a:spcBef>
              <a:defRPr>
                <a:solidFill>
                  <a:schemeClr val="tx1"/>
                </a:solidFill>
                <a:latin typeface="Arial" pitchFamily="34" charset="0"/>
              </a:defRPr>
            </a:lvl5pPr>
            <a:lvl6pPr marL="2895600" indent="-487363" defTabSz="974725" fontAlgn="base">
              <a:spcBef>
                <a:spcPct val="0"/>
              </a:spcBef>
              <a:spcAft>
                <a:spcPct val="0"/>
              </a:spcAft>
              <a:defRPr>
                <a:solidFill>
                  <a:schemeClr val="tx1"/>
                </a:solidFill>
                <a:latin typeface="Arial" pitchFamily="34" charset="0"/>
              </a:defRPr>
            </a:lvl6pPr>
            <a:lvl7pPr marL="3352800" indent="-487363" defTabSz="974725" fontAlgn="base">
              <a:spcBef>
                <a:spcPct val="0"/>
              </a:spcBef>
              <a:spcAft>
                <a:spcPct val="0"/>
              </a:spcAft>
              <a:defRPr>
                <a:solidFill>
                  <a:schemeClr val="tx1"/>
                </a:solidFill>
                <a:latin typeface="Arial" pitchFamily="34" charset="0"/>
              </a:defRPr>
            </a:lvl7pPr>
            <a:lvl8pPr marL="3810000" indent="-487363" defTabSz="974725" fontAlgn="base">
              <a:spcBef>
                <a:spcPct val="0"/>
              </a:spcBef>
              <a:spcAft>
                <a:spcPct val="0"/>
              </a:spcAft>
              <a:defRPr>
                <a:solidFill>
                  <a:schemeClr val="tx1"/>
                </a:solidFill>
                <a:latin typeface="Arial" pitchFamily="34" charset="0"/>
              </a:defRPr>
            </a:lvl8pPr>
            <a:lvl9pPr marL="4267200" indent="-487363" defTabSz="974725" fontAlgn="base">
              <a:spcBef>
                <a:spcPct val="0"/>
              </a:spcBef>
              <a:spcAft>
                <a:spcPct val="0"/>
              </a:spcAft>
              <a:defRPr>
                <a:solidFill>
                  <a:schemeClr val="tx1"/>
                </a:solidFill>
                <a:latin typeface="Arial" pitchFamily="34" charset="0"/>
              </a:defRPr>
            </a:lvl9pPr>
          </a:lstStyle>
          <a:p>
            <a:pPr eaLnBrk="0" hangingPunct="0">
              <a:lnSpc>
                <a:spcPct val="70000"/>
              </a:lnSpc>
              <a:spcBef>
                <a:spcPct val="50000"/>
              </a:spcBef>
              <a:defRPr/>
            </a:pPr>
            <a:r>
              <a:rPr lang="en-GB" sz="1200" b="1" u="sng" dirty="0">
                <a:solidFill>
                  <a:schemeClr val="bg1"/>
                </a:solidFill>
                <a:latin typeface="+mn-lt"/>
                <a:ea typeface="Arial "/>
                <a:cs typeface="Arial "/>
              </a:rPr>
              <a:t>Vision:</a:t>
            </a:r>
            <a:r>
              <a:rPr lang="en-GB" sz="1200" dirty="0">
                <a:solidFill>
                  <a:schemeClr val="bg1"/>
                </a:solidFill>
                <a:latin typeface="+mn-lt"/>
                <a:ea typeface="Arial "/>
                <a:cs typeface="Arial "/>
              </a:rPr>
              <a:t> </a:t>
            </a:r>
            <a:r>
              <a:rPr lang="en-GB" sz="1200" dirty="0">
                <a:solidFill>
                  <a:schemeClr val="bg2">
                    <a:lumMod val="75000"/>
                  </a:schemeClr>
                </a:solidFill>
                <a:latin typeface="+mn-lt"/>
                <a:ea typeface="Arial "/>
                <a:cs typeface="Arial "/>
              </a:rPr>
              <a:t>  </a:t>
            </a:r>
          </a:p>
          <a:p>
            <a:pPr eaLnBrk="0" hangingPunct="0">
              <a:lnSpc>
                <a:spcPct val="70000"/>
              </a:lnSpc>
              <a:spcBef>
                <a:spcPct val="50000"/>
              </a:spcBef>
              <a:defRPr/>
            </a:pPr>
            <a:r>
              <a:rPr lang="en-GB" sz="1200" b="1" dirty="0">
                <a:solidFill>
                  <a:schemeClr val="bg1"/>
                </a:solidFill>
                <a:latin typeface="+mn-lt"/>
                <a:ea typeface="Arial "/>
                <a:cs typeface="Arial "/>
              </a:rPr>
              <a:t>The Eastern Football League will by any measure be acknowledged as the best community sports organisation in Australia.</a:t>
            </a:r>
          </a:p>
          <a:p>
            <a:pPr eaLnBrk="0" hangingPunct="0">
              <a:lnSpc>
                <a:spcPct val="70000"/>
              </a:lnSpc>
              <a:spcBef>
                <a:spcPct val="50000"/>
              </a:spcBef>
              <a:defRPr/>
            </a:pPr>
            <a:endParaRPr lang="en-AU" sz="1200" b="1" dirty="0">
              <a:solidFill>
                <a:srgbClr val="FFC000"/>
              </a:solidFill>
              <a:latin typeface="+mn-lt"/>
            </a:endParaRPr>
          </a:p>
          <a:p>
            <a:pPr eaLnBrk="0" hangingPunct="0">
              <a:lnSpc>
                <a:spcPct val="70000"/>
              </a:lnSpc>
              <a:spcBef>
                <a:spcPct val="50000"/>
              </a:spcBef>
              <a:defRPr/>
            </a:pPr>
            <a:r>
              <a:rPr lang="en-AU" sz="1200" b="1" u="sng" dirty="0">
                <a:solidFill>
                  <a:schemeClr val="bg1"/>
                </a:solidFill>
                <a:latin typeface="+mn-lt"/>
              </a:rPr>
              <a:t>Mission:</a:t>
            </a:r>
            <a:r>
              <a:rPr lang="en-AU" sz="1200" b="1" dirty="0">
                <a:solidFill>
                  <a:schemeClr val="bg1"/>
                </a:solidFill>
                <a:latin typeface="+mn-lt"/>
              </a:rPr>
              <a:t>  </a:t>
            </a:r>
          </a:p>
          <a:p>
            <a:pPr eaLnBrk="0" hangingPunct="0">
              <a:lnSpc>
                <a:spcPct val="70000"/>
              </a:lnSpc>
              <a:spcBef>
                <a:spcPct val="50000"/>
              </a:spcBef>
              <a:defRPr/>
            </a:pPr>
            <a:r>
              <a:rPr lang="en-AU" sz="1200" b="1" dirty="0">
                <a:solidFill>
                  <a:schemeClr val="bg1"/>
                </a:solidFill>
                <a:latin typeface="+mn-lt"/>
              </a:rPr>
              <a:t>The League will promote and facilitate the playing and development of football and netball for the benefit of all participants at all                          </a:t>
            </a:r>
          </a:p>
          <a:p>
            <a:pPr eaLnBrk="0" hangingPunct="0">
              <a:lnSpc>
                <a:spcPct val="70000"/>
              </a:lnSpc>
              <a:spcBef>
                <a:spcPct val="50000"/>
              </a:spcBef>
              <a:defRPr/>
            </a:pPr>
            <a:r>
              <a:rPr lang="en-AU" sz="1200" b="1" dirty="0">
                <a:solidFill>
                  <a:schemeClr val="bg1"/>
                </a:solidFill>
                <a:latin typeface="+mn-lt"/>
              </a:rPr>
              <a:t>Levels.</a:t>
            </a:r>
          </a:p>
          <a:p>
            <a:pPr eaLnBrk="0" hangingPunct="0">
              <a:lnSpc>
                <a:spcPct val="70000"/>
              </a:lnSpc>
              <a:spcBef>
                <a:spcPct val="50000"/>
              </a:spcBef>
              <a:defRPr/>
            </a:pPr>
            <a:endParaRPr lang="en-AU" sz="1200" b="1" u="sng" dirty="0">
              <a:solidFill>
                <a:schemeClr val="bg1"/>
              </a:solidFill>
              <a:latin typeface="+mn-lt"/>
            </a:endParaRPr>
          </a:p>
          <a:p>
            <a:pPr eaLnBrk="0" hangingPunct="0">
              <a:lnSpc>
                <a:spcPct val="70000"/>
              </a:lnSpc>
              <a:spcBef>
                <a:spcPct val="75000"/>
              </a:spcBef>
              <a:defRPr/>
            </a:pPr>
            <a:r>
              <a:rPr lang="en-AU" sz="1200" b="1" u="sng" dirty="0">
                <a:solidFill>
                  <a:schemeClr val="bg1"/>
                </a:solidFill>
                <a:latin typeface="+mn-lt"/>
              </a:rPr>
              <a:t>Strategic Pillar:</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50000"/>
              </a:spcBef>
              <a:defRPr/>
            </a:pPr>
            <a:r>
              <a:rPr lang="en-AU" sz="1200" b="1" u="sng" dirty="0">
                <a:solidFill>
                  <a:schemeClr val="bg1"/>
                </a:solidFill>
                <a:latin typeface="+mn-lt"/>
              </a:rPr>
              <a:t>Priority:</a:t>
            </a:r>
          </a:p>
          <a:p>
            <a:pPr marL="0" indent="0" eaLnBrk="0" hangingPunct="0">
              <a:lnSpc>
                <a:spcPct val="70000"/>
              </a:lnSpc>
              <a:spcBef>
                <a:spcPct val="75000"/>
              </a:spcBef>
              <a:defRPr/>
            </a:pPr>
            <a:r>
              <a:rPr lang="en-AU" sz="1200" b="1" dirty="0">
                <a:solidFill>
                  <a:srgbClr val="FFC000"/>
                </a:solidFill>
                <a:latin typeface="+mn-lt"/>
              </a:rPr>
              <a:t>Build the brand to deliver revenue opportunities for the benefit of both the league and EFNL clubs</a:t>
            </a:r>
          </a:p>
          <a:p>
            <a:pPr eaLnBrk="0" hangingPunct="0">
              <a:lnSpc>
                <a:spcPct val="70000"/>
              </a:lnSpc>
              <a:spcBef>
                <a:spcPct val="75000"/>
              </a:spcBef>
              <a:defRPr/>
            </a:pPr>
            <a:endParaRPr lang="en-AU" sz="1200" b="1" u="sng" dirty="0">
              <a:solidFill>
                <a:schemeClr val="bg1"/>
              </a:solidFill>
              <a:latin typeface="+mn-lt"/>
            </a:endParaRPr>
          </a:p>
        </p:txBody>
      </p:sp>
      <p:grpSp>
        <p:nvGrpSpPr>
          <p:cNvPr id="19" name="Group 24">
            <a:extLst>
              <a:ext uri="{FF2B5EF4-FFF2-40B4-BE49-F238E27FC236}">
                <a16:creationId xmlns:a16="http://schemas.microsoft.com/office/drawing/2014/main" id="{FCCB1025-B7E0-4BC6-AAE5-0312264CC8DE}"/>
              </a:ext>
            </a:extLst>
          </p:cNvPr>
          <p:cNvGrpSpPr>
            <a:grpSpLocks/>
          </p:cNvGrpSpPr>
          <p:nvPr/>
        </p:nvGrpSpPr>
        <p:grpSpPr bwMode="auto">
          <a:xfrm>
            <a:off x="1468074" y="2585323"/>
            <a:ext cx="1400961" cy="681745"/>
            <a:chOff x="192" y="1388"/>
            <a:chExt cx="1012" cy="472"/>
          </a:xfrm>
        </p:grpSpPr>
        <p:sp>
          <p:nvSpPr>
            <p:cNvPr id="20" name="Oval 25">
              <a:extLst>
                <a:ext uri="{FF2B5EF4-FFF2-40B4-BE49-F238E27FC236}">
                  <a16:creationId xmlns:a16="http://schemas.microsoft.com/office/drawing/2014/main" id="{CF060216-07AC-4FA9-84EF-B99EB70DD27E}"/>
                </a:ext>
              </a:extLst>
            </p:cNvPr>
            <p:cNvSpPr>
              <a:spLocks noChangeArrowheads="1"/>
            </p:cNvSpPr>
            <p:nvPr/>
          </p:nvSpPr>
          <p:spPr bwMode="auto">
            <a:xfrm>
              <a:off x="192" y="1388"/>
              <a:ext cx="1012"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21" name="Text Box 26">
              <a:extLst>
                <a:ext uri="{FF2B5EF4-FFF2-40B4-BE49-F238E27FC236}">
                  <a16:creationId xmlns:a16="http://schemas.microsoft.com/office/drawing/2014/main" id="{032E03CE-511B-4B9E-8CD8-DF7CAF963B8A}"/>
                </a:ext>
              </a:extLst>
            </p:cNvPr>
            <p:cNvSpPr txBox="1">
              <a:spLocks noChangeArrowheads="1"/>
            </p:cNvSpPr>
            <p:nvPr/>
          </p:nvSpPr>
          <p:spPr bwMode="auto">
            <a:xfrm>
              <a:off x="192" y="1433"/>
              <a:ext cx="1012"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rgbClr val="92D050"/>
                  </a:solidFill>
                  <a:latin typeface="+mn-lt"/>
                </a:rPr>
                <a:t>FINANCIAL</a:t>
              </a:r>
            </a:p>
            <a:p>
              <a:pPr algn="ctr">
                <a:spcBef>
                  <a:spcPct val="50000"/>
                </a:spcBef>
                <a:defRPr/>
              </a:pPr>
              <a:r>
                <a:rPr lang="en-AU" sz="1200" b="1" dirty="0">
                  <a:solidFill>
                    <a:srgbClr val="92D050"/>
                  </a:solidFill>
                  <a:latin typeface="+mn-lt"/>
                </a:rPr>
                <a:t>MANAGEMENT</a:t>
              </a:r>
            </a:p>
          </p:txBody>
        </p:sp>
      </p:grpSp>
      <p:sp>
        <p:nvSpPr>
          <p:cNvPr id="33" name="TextBox 32">
            <a:extLst>
              <a:ext uri="{FF2B5EF4-FFF2-40B4-BE49-F238E27FC236}">
                <a16:creationId xmlns:a16="http://schemas.microsoft.com/office/drawing/2014/main" id="{C3C0DC1D-05FE-45CD-8CEB-2D80F331D86F}"/>
              </a:ext>
            </a:extLst>
          </p:cNvPr>
          <p:cNvSpPr txBox="1"/>
          <p:nvPr/>
        </p:nvSpPr>
        <p:spPr>
          <a:xfrm>
            <a:off x="173342" y="4272677"/>
            <a:ext cx="8735766" cy="2215991"/>
          </a:xfrm>
          <a:prstGeom prst="rect">
            <a:avLst/>
          </a:prstGeom>
          <a:noFill/>
          <a:ln>
            <a:solidFill>
              <a:schemeClr val="accent1">
                <a:lumMod val="75000"/>
              </a:schemeClr>
            </a:solidFill>
          </a:ln>
        </p:spPr>
        <p:txBody>
          <a:bodyPr wrap="square" rtlCol="0">
            <a:spAutoFit/>
          </a:bodyPr>
          <a:lstStyle/>
          <a:p>
            <a:pPr marL="171450" indent="-171450">
              <a:spcBef>
                <a:spcPct val="50000"/>
              </a:spcBef>
              <a:buFont typeface="Arial" panose="020B0604020202020204" pitchFamily="34" charset="0"/>
              <a:buChar char="•"/>
              <a:defRPr/>
            </a:pPr>
            <a:r>
              <a:rPr lang="en-AU" sz="1200" b="1" dirty="0">
                <a:solidFill>
                  <a:schemeClr val="bg1"/>
                </a:solidFill>
              </a:rPr>
              <a:t>Continue to build and promote the EFNL brand to the wider community.</a:t>
            </a:r>
          </a:p>
          <a:p>
            <a:pPr marL="171450" indent="-171450">
              <a:spcBef>
                <a:spcPct val="50000"/>
              </a:spcBef>
              <a:buFont typeface="Arial" panose="020B0604020202020204" pitchFamily="34" charset="0"/>
              <a:buChar char="•"/>
              <a:defRPr/>
            </a:pPr>
            <a:r>
              <a:rPr lang="en-AU" sz="1200" b="1" dirty="0">
                <a:solidFill>
                  <a:schemeClr val="bg1"/>
                </a:solidFill>
              </a:rPr>
              <a:t>Conduct ongoing reviews of the financial status of the EFNL and its clubs.</a:t>
            </a:r>
          </a:p>
          <a:p>
            <a:pPr marL="171450" indent="-171450">
              <a:spcBef>
                <a:spcPct val="50000"/>
              </a:spcBef>
              <a:buFont typeface="Arial" panose="020B0604020202020204" pitchFamily="34" charset="0"/>
              <a:buChar char="•"/>
              <a:defRPr/>
            </a:pPr>
            <a:r>
              <a:rPr lang="en-AU" sz="1200" b="1" dirty="0">
                <a:solidFill>
                  <a:schemeClr val="bg1"/>
                </a:solidFill>
              </a:rPr>
              <a:t>Deliver sponsor programs that maximise exposure to existing and new league sponsors.</a:t>
            </a:r>
          </a:p>
          <a:p>
            <a:pPr marL="171450" indent="-171450">
              <a:spcBef>
                <a:spcPct val="50000"/>
              </a:spcBef>
              <a:buFont typeface="Arial" panose="020B0604020202020204" pitchFamily="34" charset="0"/>
              <a:buChar char="•"/>
              <a:defRPr/>
            </a:pPr>
            <a:r>
              <a:rPr lang="en-AU" sz="1200" b="1" dirty="0">
                <a:solidFill>
                  <a:schemeClr val="bg1"/>
                </a:solidFill>
              </a:rPr>
              <a:t>Leverage commercial partnerships to the benefit of both the EFNL and EFNL clubs.</a:t>
            </a:r>
          </a:p>
          <a:p>
            <a:pPr marL="171450" indent="-171450">
              <a:spcBef>
                <a:spcPct val="50000"/>
              </a:spcBef>
              <a:buFont typeface="Arial" panose="020B0604020202020204" pitchFamily="34" charset="0"/>
              <a:buChar char="•"/>
              <a:defRPr/>
            </a:pPr>
            <a:r>
              <a:rPr lang="en-AU" sz="1200" b="1" dirty="0">
                <a:solidFill>
                  <a:schemeClr val="bg1"/>
                </a:solidFill>
              </a:rPr>
              <a:t>Create sponsorship packages that better reflect the commercial value we offer through social and mass media.</a:t>
            </a:r>
          </a:p>
          <a:p>
            <a:pPr marL="171450" indent="-171450">
              <a:spcBef>
                <a:spcPct val="50000"/>
              </a:spcBef>
              <a:buFont typeface="Arial" panose="020B0604020202020204" pitchFamily="34" charset="0"/>
              <a:buChar char="•"/>
              <a:defRPr/>
            </a:pPr>
            <a:r>
              <a:rPr lang="en-AU" sz="1200" b="1" dirty="0">
                <a:solidFill>
                  <a:schemeClr val="bg1"/>
                </a:solidFill>
              </a:rPr>
              <a:t>Deliver funding from partners that enables the league to keep football as one of Australia’s lowest cost participation sports.</a:t>
            </a:r>
          </a:p>
          <a:p>
            <a:pPr marL="171450" indent="-171450">
              <a:spcBef>
                <a:spcPct val="50000"/>
              </a:spcBef>
              <a:buFont typeface="Arial" panose="020B0604020202020204" pitchFamily="34" charset="0"/>
              <a:buChar char="•"/>
              <a:defRPr/>
            </a:pPr>
            <a:endParaRPr lang="en-AU" sz="1200" b="1" dirty="0">
              <a:solidFill>
                <a:srgbClr val="00B050"/>
              </a:solidFill>
            </a:endParaRPr>
          </a:p>
          <a:p>
            <a:pPr marL="171450" indent="-171450">
              <a:spcBef>
                <a:spcPct val="50000"/>
              </a:spcBef>
              <a:buFont typeface="Arial" panose="020B0604020202020204" pitchFamily="34" charset="0"/>
              <a:buChar char="•"/>
              <a:defRPr/>
            </a:pPr>
            <a:endParaRPr lang="en-AU" sz="1200" b="1" dirty="0">
              <a:solidFill>
                <a:srgbClr val="00B050"/>
              </a:solidFill>
            </a:endParaRPr>
          </a:p>
        </p:txBody>
      </p:sp>
    </p:spTree>
    <p:extLst>
      <p:ext uri="{BB962C8B-B14F-4D97-AF65-F5344CB8AC3E}">
        <p14:creationId xmlns:p14="http://schemas.microsoft.com/office/powerpoint/2010/main" val="385742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5D185A-AFA4-4F0D-96E1-8FD0A80C58EF}"/>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928278" y="305318"/>
            <a:ext cx="1040793" cy="791161"/>
          </a:xfrm>
          <a:prstGeom prst="rect">
            <a:avLst/>
          </a:prstGeom>
        </p:spPr>
      </p:pic>
      <p:sp>
        <p:nvSpPr>
          <p:cNvPr id="15" name="Rectangle 14">
            <a:extLst>
              <a:ext uri="{FF2B5EF4-FFF2-40B4-BE49-F238E27FC236}">
                <a16:creationId xmlns:a16="http://schemas.microsoft.com/office/drawing/2014/main" id="{DD3AA543-6D3D-49BF-A193-651474414C93}"/>
              </a:ext>
            </a:extLst>
          </p:cNvPr>
          <p:cNvSpPr/>
          <p:nvPr/>
        </p:nvSpPr>
        <p:spPr>
          <a:xfrm>
            <a:off x="110098" y="516569"/>
            <a:ext cx="9033902" cy="623248"/>
          </a:xfrm>
          <a:prstGeom prst="rect">
            <a:avLst/>
          </a:prstGeom>
          <a:noFill/>
          <a:ln>
            <a:noFill/>
          </a:ln>
        </p:spPr>
        <p:txBody>
          <a:bodyPr wrap="square" lIns="68580" tIns="34290" rIns="68580" bIns="34290">
            <a:spAutoFit/>
          </a:bodyPr>
          <a:lstStyle/>
          <a:p>
            <a:pPr algn="ctr"/>
            <a:r>
              <a:rPr lang="en-US" sz="3600" b="1" dirty="0">
                <a:ln w="9525">
                  <a:solidFill>
                    <a:schemeClr val="bg1"/>
                  </a:solidFill>
                  <a:prstDash val="solid"/>
                </a:ln>
                <a:solidFill>
                  <a:schemeClr val="bg1"/>
                </a:solidFill>
              </a:rPr>
              <a:t>SWOT ANALYSIS</a:t>
            </a:r>
          </a:p>
        </p:txBody>
      </p:sp>
      <p:graphicFrame>
        <p:nvGraphicFramePr>
          <p:cNvPr id="3" name="Table 2">
            <a:extLst>
              <a:ext uri="{FF2B5EF4-FFF2-40B4-BE49-F238E27FC236}">
                <a16:creationId xmlns:a16="http://schemas.microsoft.com/office/drawing/2014/main" id="{121D20E6-E353-4E3F-A3A7-BE51102C6BD5}"/>
              </a:ext>
            </a:extLst>
          </p:cNvPr>
          <p:cNvGraphicFramePr>
            <a:graphicFrameLocks noGrp="1"/>
          </p:cNvGraphicFramePr>
          <p:nvPr>
            <p:extLst>
              <p:ext uri="{D42A27DB-BD31-4B8C-83A1-F6EECF244321}">
                <p14:modId xmlns:p14="http://schemas.microsoft.com/office/powerpoint/2010/main" val="4248052596"/>
              </p:ext>
            </p:extLst>
          </p:nvPr>
        </p:nvGraphicFramePr>
        <p:xfrm>
          <a:off x="174930" y="1564795"/>
          <a:ext cx="4387532" cy="2072230"/>
        </p:xfrm>
        <a:graphic>
          <a:graphicData uri="http://schemas.openxmlformats.org/drawingml/2006/table">
            <a:tbl>
              <a:tblPr firstRow="1" bandRow="1">
                <a:tableStyleId>{00A15C55-8517-42AA-B614-E9B94910E393}</a:tableStyleId>
              </a:tblPr>
              <a:tblGrid>
                <a:gridCol w="4387532">
                  <a:extLst>
                    <a:ext uri="{9D8B030D-6E8A-4147-A177-3AD203B41FA5}">
                      <a16:colId xmlns:a16="http://schemas.microsoft.com/office/drawing/2014/main" val="4093899842"/>
                    </a:ext>
                  </a:extLst>
                </a:gridCol>
              </a:tblGrid>
              <a:tr h="469990">
                <a:tc>
                  <a:txBody>
                    <a:bodyPr/>
                    <a:lstStyle/>
                    <a:p>
                      <a:pPr algn="l"/>
                      <a:r>
                        <a:rPr lang="en-AU" sz="1600" dirty="0">
                          <a:solidFill>
                            <a:schemeClr val="bg1"/>
                          </a:solidFill>
                        </a:rPr>
                        <a:t>Strengths:</a:t>
                      </a:r>
                    </a:p>
                  </a:txBody>
                  <a:tcPr/>
                </a:tc>
                <a:extLst>
                  <a:ext uri="{0D108BD9-81ED-4DB2-BD59-A6C34878D82A}">
                    <a16:rowId xmlns:a16="http://schemas.microsoft.com/office/drawing/2014/main" val="2398793555"/>
                  </a:ext>
                </a:extLst>
              </a:tr>
              <a:tr h="320448">
                <a:tc>
                  <a:txBody>
                    <a:bodyPr/>
                    <a:lstStyle/>
                    <a:p>
                      <a:r>
                        <a:rPr lang="en-AU" sz="900" dirty="0">
                          <a:solidFill>
                            <a:schemeClr val="tx1"/>
                          </a:solidFill>
                        </a:rPr>
                        <a:t>Strong financial position, healthy balance sheet.</a:t>
                      </a:r>
                    </a:p>
                  </a:txBody>
                  <a:tcPr>
                    <a:solidFill>
                      <a:schemeClr val="accent4">
                        <a:lumMod val="20000"/>
                        <a:lumOff val="80000"/>
                      </a:schemeClr>
                    </a:solidFill>
                  </a:tcPr>
                </a:tc>
                <a:extLst>
                  <a:ext uri="{0D108BD9-81ED-4DB2-BD59-A6C34878D82A}">
                    <a16:rowId xmlns:a16="http://schemas.microsoft.com/office/drawing/2014/main" val="1014271433"/>
                  </a:ext>
                </a:extLst>
              </a:tr>
              <a:tr h="320448">
                <a:tc>
                  <a:txBody>
                    <a:bodyPr/>
                    <a:lstStyle/>
                    <a:p>
                      <a:r>
                        <a:rPr lang="en-AU" sz="900" dirty="0">
                          <a:solidFill>
                            <a:schemeClr val="tx1"/>
                          </a:solidFill>
                        </a:rPr>
                        <a:t>EFL brand and reputation as a leading Competition.</a:t>
                      </a:r>
                    </a:p>
                  </a:txBody>
                  <a:tcPr>
                    <a:solidFill>
                      <a:schemeClr val="accent4">
                        <a:lumMod val="20000"/>
                        <a:lumOff val="80000"/>
                      </a:schemeClr>
                    </a:solidFill>
                  </a:tcPr>
                </a:tc>
                <a:extLst>
                  <a:ext uri="{0D108BD9-81ED-4DB2-BD59-A6C34878D82A}">
                    <a16:rowId xmlns:a16="http://schemas.microsoft.com/office/drawing/2014/main" val="974893578"/>
                  </a:ext>
                </a:extLst>
              </a:tr>
              <a:tr h="320448">
                <a:tc>
                  <a:txBody>
                    <a:bodyPr/>
                    <a:lstStyle/>
                    <a:p>
                      <a:r>
                        <a:rPr lang="en-AU" sz="900" dirty="0">
                          <a:solidFill>
                            <a:schemeClr val="tx1"/>
                          </a:solidFill>
                        </a:rPr>
                        <a:t>Competitive, graded football and netball across all Divisions.</a:t>
                      </a:r>
                    </a:p>
                  </a:txBody>
                  <a:tcPr>
                    <a:solidFill>
                      <a:schemeClr val="accent4">
                        <a:lumMod val="20000"/>
                        <a:lumOff val="80000"/>
                      </a:schemeClr>
                    </a:solidFill>
                  </a:tcPr>
                </a:tc>
                <a:extLst>
                  <a:ext uri="{0D108BD9-81ED-4DB2-BD59-A6C34878D82A}">
                    <a16:rowId xmlns:a16="http://schemas.microsoft.com/office/drawing/2014/main" val="3046417672"/>
                  </a:ext>
                </a:extLst>
              </a:tr>
              <a:tr h="320448">
                <a:tc>
                  <a:txBody>
                    <a:bodyPr/>
                    <a:lstStyle/>
                    <a:p>
                      <a:r>
                        <a:rPr lang="en-AU" sz="900" dirty="0">
                          <a:solidFill>
                            <a:schemeClr val="tx1"/>
                          </a:solidFill>
                        </a:rPr>
                        <a:t>Consistent application of By Laws and Competition rules.</a:t>
                      </a:r>
                    </a:p>
                  </a:txBody>
                  <a:tcPr>
                    <a:solidFill>
                      <a:schemeClr val="accent4">
                        <a:lumMod val="20000"/>
                        <a:lumOff val="80000"/>
                      </a:schemeClr>
                    </a:solidFill>
                  </a:tcPr>
                </a:tc>
                <a:extLst>
                  <a:ext uri="{0D108BD9-81ED-4DB2-BD59-A6C34878D82A}">
                    <a16:rowId xmlns:a16="http://schemas.microsoft.com/office/drawing/2014/main" val="3185858141"/>
                  </a:ext>
                </a:extLst>
              </a:tr>
              <a:tr h="320448">
                <a:tc>
                  <a:txBody>
                    <a:bodyPr/>
                    <a:lstStyle/>
                    <a:p>
                      <a:r>
                        <a:rPr lang="en-AU" sz="900" dirty="0">
                          <a:solidFill>
                            <a:schemeClr val="tx1"/>
                          </a:solidFill>
                        </a:rPr>
                        <a:t>Strong club base and quality volunteers.</a:t>
                      </a:r>
                    </a:p>
                  </a:txBody>
                  <a:tcPr>
                    <a:solidFill>
                      <a:schemeClr val="accent4">
                        <a:lumMod val="20000"/>
                        <a:lumOff val="80000"/>
                      </a:schemeClr>
                    </a:solidFill>
                  </a:tcPr>
                </a:tc>
                <a:extLst>
                  <a:ext uri="{0D108BD9-81ED-4DB2-BD59-A6C34878D82A}">
                    <a16:rowId xmlns:a16="http://schemas.microsoft.com/office/drawing/2014/main" val="1054775493"/>
                  </a:ext>
                </a:extLst>
              </a:tr>
            </a:tbl>
          </a:graphicData>
        </a:graphic>
      </p:graphicFrame>
      <p:graphicFrame>
        <p:nvGraphicFramePr>
          <p:cNvPr id="4" name="Table 3">
            <a:extLst>
              <a:ext uri="{FF2B5EF4-FFF2-40B4-BE49-F238E27FC236}">
                <a16:creationId xmlns:a16="http://schemas.microsoft.com/office/drawing/2014/main" id="{E92AE959-0CAE-4949-9E6E-3C216823EB70}"/>
              </a:ext>
            </a:extLst>
          </p:cNvPr>
          <p:cNvGraphicFramePr>
            <a:graphicFrameLocks noGrp="1"/>
          </p:cNvGraphicFramePr>
          <p:nvPr>
            <p:extLst>
              <p:ext uri="{D42A27DB-BD31-4B8C-83A1-F6EECF244321}">
                <p14:modId xmlns:p14="http://schemas.microsoft.com/office/powerpoint/2010/main" val="3312129707"/>
              </p:ext>
            </p:extLst>
          </p:nvPr>
        </p:nvGraphicFramePr>
        <p:xfrm>
          <a:off x="4746928" y="1556319"/>
          <a:ext cx="4222143" cy="2089183"/>
        </p:xfrm>
        <a:graphic>
          <a:graphicData uri="http://schemas.openxmlformats.org/drawingml/2006/table">
            <a:tbl>
              <a:tblPr firstRow="1" bandRow="1">
                <a:tableStyleId>{93296810-A885-4BE3-A3E7-6D5BEEA58F35}</a:tableStyleId>
              </a:tblPr>
              <a:tblGrid>
                <a:gridCol w="4222143">
                  <a:extLst>
                    <a:ext uri="{9D8B030D-6E8A-4147-A177-3AD203B41FA5}">
                      <a16:colId xmlns:a16="http://schemas.microsoft.com/office/drawing/2014/main" val="1926282780"/>
                    </a:ext>
                  </a:extLst>
                </a:gridCol>
              </a:tblGrid>
              <a:tr h="452907">
                <a:tc>
                  <a:txBody>
                    <a:bodyPr/>
                    <a:lstStyle/>
                    <a:p>
                      <a:pPr algn="l"/>
                      <a:r>
                        <a:rPr lang="en-AU" sz="1600" dirty="0"/>
                        <a:t>Weaknesses:</a:t>
                      </a:r>
                    </a:p>
                  </a:txBody>
                  <a:tcPr/>
                </a:tc>
                <a:extLst>
                  <a:ext uri="{0D108BD9-81ED-4DB2-BD59-A6C34878D82A}">
                    <a16:rowId xmlns:a16="http://schemas.microsoft.com/office/drawing/2014/main" val="1531385758"/>
                  </a:ext>
                </a:extLst>
              </a:tr>
              <a:tr h="308800">
                <a:tc>
                  <a:txBody>
                    <a:bodyPr/>
                    <a:lstStyle/>
                    <a:p>
                      <a:r>
                        <a:rPr lang="en-AU" sz="900" dirty="0"/>
                        <a:t>Lighting and facilities across the league.</a:t>
                      </a:r>
                    </a:p>
                  </a:txBody>
                  <a:tcPr>
                    <a:solidFill>
                      <a:schemeClr val="accent6">
                        <a:lumMod val="20000"/>
                        <a:lumOff val="80000"/>
                      </a:schemeClr>
                    </a:solidFill>
                  </a:tcPr>
                </a:tc>
                <a:extLst>
                  <a:ext uri="{0D108BD9-81ED-4DB2-BD59-A6C34878D82A}">
                    <a16:rowId xmlns:a16="http://schemas.microsoft.com/office/drawing/2014/main" val="1860680339"/>
                  </a:ext>
                </a:extLst>
              </a:tr>
              <a:tr h="308800">
                <a:tc>
                  <a:txBody>
                    <a:bodyPr/>
                    <a:lstStyle/>
                    <a:p>
                      <a:r>
                        <a:rPr lang="en-AU" sz="900" dirty="0"/>
                        <a:t>Smaller grounds impacting the style of football and promote congestion.</a:t>
                      </a:r>
                    </a:p>
                  </a:txBody>
                  <a:tcPr>
                    <a:solidFill>
                      <a:schemeClr val="accent6">
                        <a:lumMod val="20000"/>
                        <a:lumOff val="80000"/>
                      </a:schemeClr>
                    </a:solidFill>
                  </a:tcPr>
                </a:tc>
                <a:extLst>
                  <a:ext uri="{0D108BD9-81ED-4DB2-BD59-A6C34878D82A}">
                    <a16:rowId xmlns:a16="http://schemas.microsoft.com/office/drawing/2014/main" val="218607516"/>
                  </a:ext>
                </a:extLst>
              </a:tr>
              <a:tr h="333238">
                <a:tc>
                  <a:txBody>
                    <a:bodyPr/>
                    <a:lstStyle/>
                    <a:p>
                      <a:r>
                        <a:rPr lang="en-AU" sz="900" dirty="0">
                          <a:solidFill>
                            <a:schemeClr val="tx1"/>
                          </a:solidFill>
                        </a:rPr>
                        <a:t>League has no home base for its Office/Interleague programs.</a:t>
                      </a:r>
                    </a:p>
                  </a:txBody>
                  <a:tcPr>
                    <a:solidFill>
                      <a:schemeClr val="accent6">
                        <a:lumMod val="20000"/>
                        <a:lumOff val="80000"/>
                      </a:schemeClr>
                    </a:solidFill>
                  </a:tcPr>
                </a:tc>
                <a:extLst>
                  <a:ext uri="{0D108BD9-81ED-4DB2-BD59-A6C34878D82A}">
                    <a16:rowId xmlns:a16="http://schemas.microsoft.com/office/drawing/2014/main" val="3012542085"/>
                  </a:ext>
                </a:extLst>
              </a:tr>
              <a:tr h="3766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t>Recruitment and retention of volunteers.</a:t>
                      </a:r>
                    </a:p>
                    <a:p>
                      <a:endParaRPr lang="en-AU" sz="90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2120834147"/>
                  </a:ext>
                </a:extLst>
              </a:tr>
              <a:tr h="308800">
                <a:tc>
                  <a:txBody>
                    <a:bodyPr/>
                    <a:lstStyle/>
                    <a:p>
                      <a:r>
                        <a:rPr lang="en-AU" sz="900" dirty="0">
                          <a:solidFill>
                            <a:schemeClr val="tx1"/>
                          </a:solidFill>
                        </a:rPr>
                        <a:t>Club role handover can create challenges for clubs.</a:t>
                      </a:r>
                    </a:p>
                  </a:txBody>
                  <a:tcPr>
                    <a:solidFill>
                      <a:schemeClr val="accent6">
                        <a:lumMod val="20000"/>
                        <a:lumOff val="80000"/>
                      </a:schemeClr>
                    </a:solidFill>
                  </a:tcPr>
                </a:tc>
                <a:extLst>
                  <a:ext uri="{0D108BD9-81ED-4DB2-BD59-A6C34878D82A}">
                    <a16:rowId xmlns:a16="http://schemas.microsoft.com/office/drawing/2014/main" val="1415191475"/>
                  </a:ext>
                </a:extLst>
              </a:tr>
            </a:tbl>
          </a:graphicData>
        </a:graphic>
      </p:graphicFrame>
      <p:graphicFrame>
        <p:nvGraphicFramePr>
          <p:cNvPr id="7" name="Table 6">
            <a:extLst>
              <a:ext uri="{FF2B5EF4-FFF2-40B4-BE49-F238E27FC236}">
                <a16:creationId xmlns:a16="http://schemas.microsoft.com/office/drawing/2014/main" id="{C5409D58-E9E5-4B11-B6CF-0E6926A611D8}"/>
              </a:ext>
            </a:extLst>
          </p:cNvPr>
          <p:cNvGraphicFramePr>
            <a:graphicFrameLocks noGrp="1"/>
          </p:cNvGraphicFramePr>
          <p:nvPr>
            <p:extLst>
              <p:ext uri="{D42A27DB-BD31-4B8C-83A1-F6EECF244321}">
                <p14:modId xmlns:p14="http://schemas.microsoft.com/office/powerpoint/2010/main" val="3966159397"/>
              </p:ext>
            </p:extLst>
          </p:nvPr>
        </p:nvGraphicFramePr>
        <p:xfrm>
          <a:off x="173342" y="4105340"/>
          <a:ext cx="4389120" cy="2162854"/>
        </p:xfrm>
        <a:graphic>
          <a:graphicData uri="http://schemas.openxmlformats.org/drawingml/2006/table">
            <a:tbl>
              <a:tblPr firstRow="1" bandRow="1">
                <a:tableStyleId>{00A15C55-8517-42AA-B614-E9B94910E393}</a:tableStyleId>
              </a:tblPr>
              <a:tblGrid>
                <a:gridCol w="4389120">
                  <a:extLst>
                    <a:ext uri="{9D8B030D-6E8A-4147-A177-3AD203B41FA5}">
                      <a16:colId xmlns:a16="http://schemas.microsoft.com/office/drawing/2014/main" val="4093899842"/>
                    </a:ext>
                  </a:extLst>
                </a:gridCol>
              </a:tblGrid>
              <a:tr h="469990">
                <a:tc>
                  <a:txBody>
                    <a:bodyPr/>
                    <a:lstStyle/>
                    <a:p>
                      <a:pPr algn="l"/>
                      <a:r>
                        <a:rPr lang="en-AU" sz="1600" dirty="0">
                          <a:solidFill>
                            <a:schemeClr val="bg1"/>
                          </a:solidFill>
                        </a:rPr>
                        <a:t>Opportunities:</a:t>
                      </a:r>
                    </a:p>
                  </a:txBody>
                  <a:tcPr>
                    <a:solidFill>
                      <a:schemeClr val="tx2">
                        <a:lumMod val="40000"/>
                        <a:lumOff val="60000"/>
                      </a:schemeClr>
                    </a:solidFill>
                  </a:tcPr>
                </a:tc>
                <a:extLst>
                  <a:ext uri="{0D108BD9-81ED-4DB2-BD59-A6C34878D82A}">
                    <a16:rowId xmlns:a16="http://schemas.microsoft.com/office/drawing/2014/main" val="2398793555"/>
                  </a:ext>
                </a:extLst>
              </a:tr>
              <a:tr h="320448">
                <a:tc>
                  <a:txBody>
                    <a:bodyPr/>
                    <a:lstStyle/>
                    <a:p>
                      <a:r>
                        <a:rPr lang="en-AU" sz="900" dirty="0">
                          <a:solidFill>
                            <a:schemeClr val="tx1"/>
                          </a:solidFill>
                        </a:rPr>
                        <a:t>Continue to drive Female Football and Netball Participation and implement strategies to introduce people from non AFL backgrounds to the game.</a:t>
                      </a:r>
                    </a:p>
                  </a:txBody>
                  <a:tcPr>
                    <a:solidFill>
                      <a:schemeClr val="bg2">
                        <a:lumMod val="90000"/>
                      </a:schemeClr>
                    </a:solidFill>
                  </a:tcPr>
                </a:tc>
                <a:extLst>
                  <a:ext uri="{0D108BD9-81ED-4DB2-BD59-A6C34878D82A}">
                    <a16:rowId xmlns:a16="http://schemas.microsoft.com/office/drawing/2014/main" val="1014271433"/>
                  </a:ext>
                </a:extLst>
              </a:tr>
              <a:tr h="320448">
                <a:tc>
                  <a:txBody>
                    <a:bodyPr/>
                    <a:lstStyle/>
                    <a:p>
                      <a:r>
                        <a:rPr lang="en-AU" sz="900" dirty="0">
                          <a:solidFill>
                            <a:schemeClr val="tx1"/>
                          </a:solidFill>
                        </a:rPr>
                        <a:t>Streamline player pathways and alignment with Community Partner Hawthorn FC.</a:t>
                      </a:r>
                    </a:p>
                  </a:txBody>
                  <a:tcPr>
                    <a:solidFill>
                      <a:schemeClr val="bg2">
                        <a:lumMod val="90000"/>
                      </a:schemeClr>
                    </a:solidFill>
                  </a:tcPr>
                </a:tc>
                <a:extLst>
                  <a:ext uri="{0D108BD9-81ED-4DB2-BD59-A6C34878D82A}">
                    <a16:rowId xmlns:a16="http://schemas.microsoft.com/office/drawing/2014/main" val="974893578"/>
                  </a:ext>
                </a:extLst>
              </a:tr>
              <a:tr h="320448">
                <a:tc>
                  <a:txBody>
                    <a:bodyPr/>
                    <a:lstStyle/>
                    <a:p>
                      <a:r>
                        <a:rPr lang="en-AU" sz="900" dirty="0">
                          <a:solidFill>
                            <a:schemeClr val="tx1"/>
                          </a:solidFill>
                        </a:rPr>
                        <a:t>League Headquarters and Sporting HUB/precinct.</a:t>
                      </a:r>
                    </a:p>
                  </a:txBody>
                  <a:tcPr>
                    <a:solidFill>
                      <a:schemeClr val="bg2">
                        <a:lumMod val="90000"/>
                      </a:schemeClr>
                    </a:solidFill>
                  </a:tcPr>
                </a:tc>
                <a:extLst>
                  <a:ext uri="{0D108BD9-81ED-4DB2-BD59-A6C34878D82A}">
                    <a16:rowId xmlns:a16="http://schemas.microsoft.com/office/drawing/2014/main" val="3046417672"/>
                  </a:ext>
                </a:extLst>
              </a:tr>
              <a:tr h="320448">
                <a:tc>
                  <a:txBody>
                    <a:bodyPr/>
                    <a:lstStyle/>
                    <a:p>
                      <a:r>
                        <a:rPr lang="en-AU" sz="900" dirty="0">
                          <a:solidFill>
                            <a:schemeClr val="tx1"/>
                          </a:solidFill>
                        </a:rPr>
                        <a:t>Expansion into other Sports Competition Management including possible Club Gaming Challenge (Esports).</a:t>
                      </a:r>
                    </a:p>
                  </a:txBody>
                  <a:tcPr>
                    <a:solidFill>
                      <a:schemeClr val="bg2">
                        <a:lumMod val="90000"/>
                      </a:schemeClr>
                    </a:solidFill>
                  </a:tcPr>
                </a:tc>
                <a:extLst>
                  <a:ext uri="{0D108BD9-81ED-4DB2-BD59-A6C34878D82A}">
                    <a16:rowId xmlns:a16="http://schemas.microsoft.com/office/drawing/2014/main" val="3185858141"/>
                  </a:ext>
                </a:extLst>
              </a:tr>
              <a:tr h="320448">
                <a:tc>
                  <a:txBody>
                    <a:bodyPr/>
                    <a:lstStyle/>
                    <a:p>
                      <a:r>
                        <a:rPr lang="en-AU" sz="900" dirty="0">
                          <a:solidFill>
                            <a:schemeClr val="tx1"/>
                          </a:solidFill>
                        </a:rPr>
                        <a:t>Develop Social media strategy to increase commercialisation opportunities.</a:t>
                      </a:r>
                    </a:p>
                  </a:txBody>
                  <a:tcPr>
                    <a:solidFill>
                      <a:schemeClr val="bg2">
                        <a:lumMod val="90000"/>
                      </a:schemeClr>
                    </a:solidFill>
                  </a:tcPr>
                </a:tc>
                <a:extLst>
                  <a:ext uri="{0D108BD9-81ED-4DB2-BD59-A6C34878D82A}">
                    <a16:rowId xmlns:a16="http://schemas.microsoft.com/office/drawing/2014/main" val="115269809"/>
                  </a:ext>
                </a:extLst>
              </a:tr>
            </a:tbl>
          </a:graphicData>
        </a:graphic>
      </p:graphicFrame>
      <p:graphicFrame>
        <p:nvGraphicFramePr>
          <p:cNvPr id="8" name="Table 7">
            <a:extLst>
              <a:ext uri="{FF2B5EF4-FFF2-40B4-BE49-F238E27FC236}">
                <a16:creationId xmlns:a16="http://schemas.microsoft.com/office/drawing/2014/main" id="{2DFA9B8F-1C5C-4B42-B48F-1D8A979FBD3B}"/>
              </a:ext>
            </a:extLst>
          </p:cNvPr>
          <p:cNvGraphicFramePr>
            <a:graphicFrameLocks noGrp="1"/>
          </p:cNvGraphicFramePr>
          <p:nvPr>
            <p:extLst>
              <p:ext uri="{D42A27DB-BD31-4B8C-83A1-F6EECF244321}">
                <p14:modId xmlns:p14="http://schemas.microsoft.com/office/powerpoint/2010/main" val="460672189"/>
              </p:ext>
            </p:extLst>
          </p:nvPr>
        </p:nvGraphicFramePr>
        <p:xfrm>
          <a:off x="4746928" y="4105342"/>
          <a:ext cx="4222143" cy="2162851"/>
        </p:xfrm>
        <a:graphic>
          <a:graphicData uri="http://schemas.openxmlformats.org/drawingml/2006/table">
            <a:tbl>
              <a:tblPr firstRow="1" bandRow="1">
                <a:tableStyleId>{93296810-A885-4BE3-A3E7-6D5BEEA58F35}</a:tableStyleId>
              </a:tblPr>
              <a:tblGrid>
                <a:gridCol w="4222143">
                  <a:extLst>
                    <a:ext uri="{9D8B030D-6E8A-4147-A177-3AD203B41FA5}">
                      <a16:colId xmlns:a16="http://schemas.microsoft.com/office/drawing/2014/main" val="1926282780"/>
                    </a:ext>
                  </a:extLst>
                </a:gridCol>
              </a:tblGrid>
              <a:tr h="511598">
                <a:tc>
                  <a:txBody>
                    <a:bodyPr/>
                    <a:lstStyle/>
                    <a:p>
                      <a:pPr algn="l"/>
                      <a:r>
                        <a:rPr lang="en-AU" sz="1600" dirty="0"/>
                        <a:t>Threats:</a:t>
                      </a:r>
                    </a:p>
                  </a:txBody>
                  <a:tcPr>
                    <a:solidFill>
                      <a:srgbClr val="00B0F0"/>
                    </a:solidFill>
                  </a:tcPr>
                </a:tc>
                <a:extLst>
                  <a:ext uri="{0D108BD9-81ED-4DB2-BD59-A6C34878D82A}">
                    <a16:rowId xmlns:a16="http://schemas.microsoft.com/office/drawing/2014/main" val="1531385758"/>
                  </a:ext>
                </a:extLst>
              </a:tr>
              <a:tr h="346458">
                <a:tc>
                  <a:txBody>
                    <a:bodyPr/>
                    <a:lstStyle/>
                    <a:p>
                      <a:r>
                        <a:rPr lang="en-AU" sz="900" dirty="0"/>
                        <a:t>Changing demographics and an aging population within the footprint.</a:t>
                      </a:r>
                    </a:p>
                  </a:txBody>
                  <a:tcPr>
                    <a:solidFill>
                      <a:schemeClr val="accent1">
                        <a:lumMod val="20000"/>
                        <a:lumOff val="80000"/>
                      </a:schemeClr>
                    </a:solidFill>
                  </a:tcPr>
                </a:tc>
                <a:extLst>
                  <a:ext uri="{0D108BD9-81ED-4DB2-BD59-A6C34878D82A}">
                    <a16:rowId xmlns:a16="http://schemas.microsoft.com/office/drawing/2014/main" val="1860680339"/>
                  </a:ext>
                </a:extLst>
              </a:tr>
              <a:tr h="338310">
                <a:tc>
                  <a:txBody>
                    <a:bodyPr/>
                    <a:lstStyle/>
                    <a:p>
                      <a:r>
                        <a:rPr lang="en-AU" sz="900" dirty="0">
                          <a:solidFill>
                            <a:schemeClr val="tx1"/>
                          </a:solidFill>
                        </a:rPr>
                        <a:t>Player payments and a lack of funding into Participation focussed programs.</a:t>
                      </a:r>
                    </a:p>
                  </a:txBody>
                  <a:tcPr>
                    <a:solidFill>
                      <a:schemeClr val="accent1">
                        <a:lumMod val="20000"/>
                        <a:lumOff val="80000"/>
                      </a:schemeClr>
                    </a:solidFill>
                  </a:tcPr>
                </a:tc>
                <a:extLst>
                  <a:ext uri="{0D108BD9-81ED-4DB2-BD59-A6C34878D82A}">
                    <a16:rowId xmlns:a16="http://schemas.microsoft.com/office/drawing/2014/main" val="218607516"/>
                  </a:ext>
                </a:extLst>
              </a:tr>
              <a:tr h="321395">
                <a:tc>
                  <a:txBody>
                    <a:bodyPr/>
                    <a:lstStyle/>
                    <a:p>
                      <a:r>
                        <a:rPr lang="en-AU" sz="900" dirty="0">
                          <a:solidFill>
                            <a:schemeClr val="tx1"/>
                          </a:solidFill>
                        </a:rPr>
                        <a:t>Lack of Government/Council funding for facilities and infrastructure.</a:t>
                      </a:r>
                    </a:p>
                  </a:txBody>
                  <a:tcPr>
                    <a:solidFill>
                      <a:schemeClr val="accent1">
                        <a:lumMod val="20000"/>
                        <a:lumOff val="80000"/>
                      </a:schemeClr>
                    </a:solidFill>
                  </a:tcPr>
                </a:tc>
                <a:extLst>
                  <a:ext uri="{0D108BD9-81ED-4DB2-BD59-A6C34878D82A}">
                    <a16:rowId xmlns:a16="http://schemas.microsoft.com/office/drawing/2014/main" val="3012542085"/>
                  </a:ext>
                </a:extLst>
              </a:tr>
              <a:tr h="3870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Other sports such as soccer and basketball (global sport), seen as a safer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90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2120834147"/>
                  </a:ext>
                </a:extLst>
              </a:tr>
              <a:tr h="2580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Social Media, Gaming and Technology developments.</a:t>
                      </a:r>
                    </a:p>
                  </a:txBody>
                  <a:tcPr>
                    <a:solidFill>
                      <a:schemeClr val="accent1">
                        <a:lumMod val="20000"/>
                        <a:lumOff val="80000"/>
                      </a:schemeClr>
                    </a:solidFill>
                  </a:tcPr>
                </a:tc>
                <a:extLst>
                  <a:ext uri="{0D108BD9-81ED-4DB2-BD59-A6C34878D82A}">
                    <a16:rowId xmlns:a16="http://schemas.microsoft.com/office/drawing/2014/main" val="2716519962"/>
                  </a:ext>
                </a:extLst>
              </a:tr>
            </a:tbl>
          </a:graphicData>
        </a:graphic>
      </p:graphicFrame>
    </p:spTree>
    <p:extLst>
      <p:ext uri="{BB962C8B-B14F-4D97-AF65-F5344CB8AC3E}">
        <p14:creationId xmlns:p14="http://schemas.microsoft.com/office/powerpoint/2010/main" val="187671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255F5-FAD6-4016-ADC1-B536767C50F2}"/>
              </a:ext>
            </a:extLst>
          </p:cNvPr>
          <p:cNvSpPr>
            <a:spLocks noGrp="1"/>
          </p:cNvSpPr>
          <p:nvPr>
            <p:ph idx="1"/>
          </p:nvPr>
        </p:nvSpPr>
        <p:spPr>
          <a:xfrm>
            <a:off x="628650" y="2332138"/>
            <a:ext cx="7886700" cy="4029381"/>
          </a:xfrm>
        </p:spPr>
        <p:txBody>
          <a:bodyPr>
            <a:normAutofit/>
          </a:bodyPr>
          <a:lstStyle/>
          <a:p>
            <a:pPr marL="0" indent="0" algn="ctr">
              <a:buNone/>
            </a:pPr>
            <a:endParaRPr lang="en-AU" b="1" i="1" dirty="0">
              <a:solidFill>
                <a:schemeClr val="bg1"/>
              </a:solidFill>
            </a:endParaRPr>
          </a:p>
          <a:p>
            <a:pPr marL="0" indent="0" algn="ctr">
              <a:buNone/>
            </a:pPr>
            <a:r>
              <a:rPr lang="en-AU" b="1" i="1" dirty="0">
                <a:solidFill>
                  <a:schemeClr val="bg1"/>
                </a:solidFill>
              </a:rPr>
              <a:t>A Plan for the ongoing prosperity and development of the Eastern Football League and the game of Australian Rules Football and Netball in the East of Metropolitan Melbourne</a:t>
            </a:r>
          </a:p>
        </p:txBody>
      </p:sp>
      <p:pic>
        <p:nvPicPr>
          <p:cNvPr id="4" name="Picture 3">
            <a:extLst>
              <a:ext uri="{FF2B5EF4-FFF2-40B4-BE49-F238E27FC236}">
                <a16:creationId xmlns:a16="http://schemas.microsoft.com/office/drawing/2014/main" id="{3AAD6FE9-05F0-4B2A-9E44-89E392445CB4}"/>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891214" y="100900"/>
            <a:ext cx="1040793" cy="791161"/>
          </a:xfrm>
          <a:prstGeom prst="rect">
            <a:avLst/>
          </a:prstGeom>
        </p:spPr>
      </p:pic>
      <p:pic>
        <p:nvPicPr>
          <p:cNvPr id="6" name="Picture 5">
            <a:extLst>
              <a:ext uri="{FF2B5EF4-FFF2-40B4-BE49-F238E27FC236}">
                <a16:creationId xmlns:a16="http://schemas.microsoft.com/office/drawing/2014/main" id="{0927018B-2BEC-4BFC-ABB2-F4B5FC54FBFC}"/>
              </a:ext>
            </a:extLst>
          </p:cNvPr>
          <p:cNvPicPr>
            <a:picLocks noChangeAspect="1"/>
          </p:cNvPicPr>
          <p:nvPr/>
        </p:nvPicPr>
        <p:blipFill rotWithShape="1">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l="1133" t="2604" b="34000"/>
          <a:stretch/>
        </p:blipFill>
        <p:spPr>
          <a:xfrm>
            <a:off x="2380065" y="79696"/>
            <a:ext cx="4965192" cy="1585520"/>
          </a:xfrm>
          <a:prstGeom prst="rect">
            <a:avLst/>
          </a:prstGeom>
        </p:spPr>
      </p:pic>
    </p:spTree>
    <p:extLst>
      <p:ext uri="{BB962C8B-B14F-4D97-AF65-F5344CB8AC3E}">
        <p14:creationId xmlns:p14="http://schemas.microsoft.com/office/powerpoint/2010/main" val="271004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80DEE-68EA-4D2B-8B01-BF4FB6BBA776}"/>
              </a:ext>
            </a:extLst>
          </p:cNvPr>
          <p:cNvSpPr>
            <a:spLocks noGrp="1"/>
          </p:cNvSpPr>
          <p:nvPr>
            <p:ph type="title"/>
          </p:nvPr>
        </p:nvSpPr>
        <p:spPr>
          <a:xfrm>
            <a:off x="628650" y="365126"/>
            <a:ext cx="7886700" cy="591219"/>
          </a:xfrm>
        </p:spPr>
        <p:txBody>
          <a:bodyPr>
            <a:normAutofit fontScale="90000"/>
          </a:bodyPr>
          <a:lstStyle/>
          <a:p>
            <a:pPr algn="ctr"/>
            <a:r>
              <a:rPr lang="en-AU" dirty="0">
                <a:solidFill>
                  <a:schemeClr val="bg1"/>
                </a:solidFill>
              </a:rPr>
              <a:t>Preamble:</a:t>
            </a:r>
          </a:p>
        </p:txBody>
      </p:sp>
      <p:sp>
        <p:nvSpPr>
          <p:cNvPr id="3" name="Content Placeholder 2">
            <a:extLst>
              <a:ext uri="{FF2B5EF4-FFF2-40B4-BE49-F238E27FC236}">
                <a16:creationId xmlns:a16="http://schemas.microsoft.com/office/drawing/2014/main" id="{69C41239-3403-4769-80B3-2B1652825622}"/>
              </a:ext>
            </a:extLst>
          </p:cNvPr>
          <p:cNvSpPr>
            <a:spLocks noGrp="1"/>
          </p:cNvSpPr>
          <p:nvPr>
            <p:ph idx="1"/>
          </p:nvPr>
        </p:nvSpPr>
        <p:spPr>
          <a:xfrm>
            <a:off x="415255" y="830510"/>
            <a:ext cx="8313489" cy="5738070"/>
          </a:xfrm>
        </p:spPr>
        <p:txBody>
          <a:bodyPr>
            <a:normAutofit fontScale="92500"/>
          </a:bodyPr>
          <a:lstStyle/>
          <a:p>
            <a:pPr marL="0" indent="0">
              <a:buNone/>
            </a:pPr>
            <a:endParaRPr lang="en-AU" sz="1200" dirty="0">
              <a:solidFill>
                <a:schemeClr val="bg1"/>
              </a:solidFill>
            </a:endParaRPr>
          </a:p>
          <a:p>
            <a:pPr marL="0" indent="0">
              <a:buNone/>
            </a:pPr>
            <a:r>
              <a:rPr lang="en-AU" sz="1400" b="1" dirty="0">
                <a:solidFill>
                  <a:srgbClr val="FFC000"/>
                </a:solidFill>
              </a:rPr>
              <a:t>The Eastern Football League is comprised of 45 senior and 3 junior member clubs and affiliates.</a:t>
            </a:r>
          </a:p>
          <a:p>
            <a:pPr marL="0" indent="0">
              <a:buNone/>
            </a:pPr>
            <a:r>
              <a:rPr lang="en-AU" sz="1400" b="1" dirty="0">
                <a:solidFill>
                  <a:schemeClr val="bg1"/>
                </a:solidFill>
              </a:rPr>
              <a:t>The clubs elect directors to be accountable to them for:</a:t>
            </a:r>
          </a:p>
          <a:p>
            <a:pPr lvl="1"/>
            <a:r>
              <a:rPr lang="en-AU" sz="1400" b="1" dirty="0">
                <a:solidFill>
                  <a:schemeClr val="bg1"/>
                </a:solidFill>
              </a:rPr>
              <a:t>Setting the strategic direction of the league and its implementation, within the constitutional framework.</a:t>
            </a:r>
          </a:p>
          <a:p>
            <a:pPr lvl="1"/>
            <a:r>
              <a:rPr lang="en-AU" sz="1400" b="1" dirty="0">
                <a:solidFill>
                  <a:schemeClr val="bg1"/>
                </a:solidFill>
              </a:rPr>
              <a:t>Acting in the best interests of the league and its stakeholders at all times.</a:t>
            </a:r>
          </a:p>
          <a:p>
            <a:pPr lvl="1"/>
            <a:r>
              <a:rPr lang="en-AU" sz="1400" b="1" dirty="0">
                <a:solidFill>
                  <a:schemeClr val="bg1"/>
                </a:solidFill>
              </a:rPr>
              <a:t>Good governance and compliance.</a:t>
            </a:r>
          </a:p>
          <a:p>
            <a:pPr lvl="1"/>
            <a:r>
              <a:rPr lang="en-AU" sz="1400" b="1" dirty="0">
                <a:solidFill>
                  <a:schemeClr val="bg1"/>
                </a:solidFill>
              </a:rPr>
              <a:t>In turn the directors, through the Chairman, delegate responsibility for day-to-day operations to the Chief Executive Officer.</a:t>
            </a:r>
          </a:p>
          <a:p>
            <a:pPr lvl="1"/>
            <a:r>
              <a:rPr lang="en-AU" sz="1400" b="1" dirty="0">
                <a:solidFill>
                  <a:schemeClr val="bg1"/>
                </a:solidFill>
              </a:rPr>
              <a:t>Overseeing the operations of the league.</a:t>
            </a:r>
          </a:p>
          <a:p>
            <a:pPr lvl="1"/>
            <a:r>
              <a:rPr lang="en-AU" sz="1400" b="1" dirty="0">
                <a:solidFill>
                  <a:schemeClr val="bg1"/>
                </a:solidFill>
              </a:rPr>
              <a:t>Ensuring member clubs and stakeholders are kept informed on all relevant matters</a:t>
            </a:r>
            <a:r>
              <a:rPr lang="en-AU" sz="1400" dirty="0">
                <a:solidFill>
                  <a:schemeClr val="bg1"/>
                </a:solidFill>
              </a:rPr>
              <a:t>.</a:t>
            </a:r>
          </a:p>
          <a:p>
            <a:pPr marL="0" indent="0">
              <a:buNone/>
            </a:pPr>
            <a:endParaRPr lang="en-AU" sz="1400" dirty="0">
              <a:solidFill>
                <a:schemeClr val="bg1"/>
              </a:solidFill>
            </a:endParaRPr>
          </a:p>
          <a:p>
            <a:pPr marL="0" indent="0">
              <a:buNone/>
            </a:pPr>
            <a:r>
              <a:rPr lang="en-AU" sz="1400" b="1" dirty="0">
                <a:solidFill>
                  <a:srgbClr val="FFC000"/>
                </a:solidFill>
              </a:rPr>
              <a:t>In this context the Directors and the Chief Executive have completed a review of the existing strategic plan and of the performance against that plan. As a result a new 5 year plan has been developed through to 2023.  Member clubs and stakeholders are encouraged to review the plan and contribute to its further development.</a:t>
            </a:r>
          </a:p>
          <a:p>
            <a:pPr marL="0" indent="0">
              <a:buNone/>
            </a:pPr>
            <a:r>
              <a:rPr lang="en-AU" sz="1400" b="1" dirty="0">
                <a:solidFill>
                  <a:schemeClr val="bg1"/>
                </a:solidFill>
              </a:rPr>
              <a:t>The plan is:</a:t>
            </a:r>
          </a:p>
          <a:p>
            <a:pPr lvl="0"/>
            <a:r>
              <a:rPr lang="en-AU" sz="1400" b="1" dirty="0">
                <a:solidFill>
                  <a:schemeClr val="bg1"/>
                </a:solidFill>
              </a:rPr>
              <a:t>Intended to represent the aspirations, views, and understanding of the majority of member clubs and stakeholders.</a:t>
            </a:r>
          </a:p>
          <a:p>
            <a:pPr lvl="0"/>
            <a:r>
              <a:rPr lang="en-AU" sz="1400" b="1" dirty="0">
                <a:solidFill>
                  <a:schemeClr val="bg1"/>
                </a:solidFill>
              </a:rPr>
              <a:t>Subject to ongoing assessment and updating. Planning is an iterative process.</a:t>
            </a:r>
          </a:p>
          <a:p>
            <a:pPr lvl="0"/>
            <a:r>
              <a:rPr lang="en-AU" sz="1400" b="1" dirty="0">
                <a:solidFill>
                  <a:schemeClr val="bg1"/>
                </a:solidFill>
              </a:rPr>
              <a:t>A driver for behaviour and performance for the entire league in ensuring proper conduct which is fair and equitable.</a:t>
            </a:r>
          </a:p>
          <a:p>
            <a:pPr lvl="0"/>
            <a:r>
              <a:rPr lang="en-AU" sz="1400" b="1" dirty="0">
                <a:solidFill>
                  <a:schemeClr val="bg1"/>
                </a:solidFill>
              </a:rPr>
              <a:t>The blueprint and guide for the setting of operational plans and KPI’s.</a:t>
            </a:r>
          </a:p>
          <a:p>
            <a:pPr lvl="0"/>
            <a:r>
              <a:rPr lang="en-AU" sz="1400" b="1" dirty="0">
                <a:solidFill>
                  <a:schemeClr val="bg1"/>
                </a:solidFill>
              </a:rPr>
              <a:t>Meant to the extent practicable to be consistent and complimentary with the plans of other relevant organisations (e.g. AFL Victoria), and member clubs of the Eastern Football League.</a:t>
            </a:r>
          </a:p>
        </p:txBody>
      </p:sp>
      <p:pic>
        <p:nvPicPr>
          <p:cNvPr id="4" name="Picture 3">
            <a:extLst>
              <a:ext uri="{FF2B5EF4-FFF2-40B4-BE49-F238E27FC236}">
                <a16:creationId xmlns:a16="http://schemas.microsoft.com/office/drawing/2014/main" id="{3CA211C5-D74E-4A54-888D-BD3900CC0828}"/>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794648" y="165184"/>
            <a:ext cx="1040793" cy="791161"/>
          </a:xfrm>
          <a:prstGeom prst="rect">
            <a:avLst/>
          </a:prstGeom>
        </p:spPr>
      </p:pic>
    </p:spTree>
    <p:extLst>
      <p:ext uri="{BB962C8B-B14F-4D97-AF65-F5344CB8AC3E}">
        <p14:creationId xmlns:p14="http://schemas.microsoft.com/office/powerpoint/2010/main" val="2256746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5D185A-AFA4-4F0D-96E1-8FD0A80C58EF}"/>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882825" y="95865"/>
            <a:ext cx="1040793" cy="791161"/>
          </a:xfrm>
          <a:prstGeom prst="rect">
            <a:avLst/>
          </a:prstGeom>
        </p:spPr>
      </p:pic>
      <p:sp>
        <p:nvSpPr>
          <p:cNvPr id="10" name="Rectangle 9">
            <a:extLst>
              <a:ext uri="{FF2B5EF4-FFF2-40B4-BE49-F238E27FC236}">
                <a16:creationId xmlns:a16="http://schemas.microsoft.com/office/drawing/2014/main" id="{F875CB3F-E456-4161-B2B2-E84A1E9B091F}"/>
              </a:ext>
            </a:extLst>
          </p:cNvPr>
          <p:cNvSpPr/>
          <p:nvPr/>
        </p:nvSpPr>
        <p:spPr>
          <a:xfrm>
            <a:off x="0" y="-3679"/>
            <a:ext cx="9144000" cy="1423467"/>
          </a:xfrm>
          <a:prstGeom prst="rect">
            <a:avLst/>
          </a:prstGeom>
          <a:noFill/>
          <a:ln>
            <a:noFill/>
          </a:ln>
        </p:spPr>
        <p:txBody>
          <a:bodyPr wrap="square" lIns="68580" tIns="34290" rIns="68580" bIns="34290">
            <a:spAutoFit/>
          </a:bodyPr>
          <a:lstStyle/>
          <a:p>
            <a:pPr algn="ctr"/>
            <a:r>
              <a:rPr lang="en-US" sz="4400" b="1" dirty="0">
                <a:ln w="9525">
                  <a:solidFill>
                    <a:srgbClr val="EC292C"/>
                  </a:solidFill>
                  <a:prstDash val="solid"/>
                </a:ln>
                <a:solidFill>
                  <a:srgbClr val="ED282D"/>
                </a:solidFill>
                <a:latin typeface="Tw Cen MT" panose="020B0602020104020603" pitchFamily="34" charset="0"/>
              </a:rPr>
              <a:t>  </a:t>
            </a:r>
            <a:r>
              <a:rPr lang="en-US" sz="2800" b="1" dirty="0">
                <a:ln w="9525">
                  <a:solidFill>
                    <a:srgbClr val="EC292C"/>
                  </a:solidFill>
                  <a:prstDash val="solid"/>
                </a:ln>
                <a:solidFill>
                  <a:srgbClr val="ED282D"/>
                </a:solidFill>
                <a:latin typeface="Calibri" panose="020F0502020204030204" pitchFamily="34" charset="0"/>
              </a:rPr>
              <a:t>Eastern Football League</a:t>
            </a:r>
            <a:endParaRPr lang="en-US" sz="3200" b="1" dirty="0">
              <a:ln w="9525">
                <a:solidFill>
                  <a:srgbClr val="EC292C"/>
                </a:solidFill>
                <a:prstDash val="solid"/>
              </a:ln>
              <a:solidFill>
                <a:srgbClr val="ED282D"/>
              </a:solidFill>
              <a:latin typeface="Calibri" panose="020F0502020204030204" pitchFamily="34" charset="0"/>
            </a:endParaRPr>
          </a:p>
          <a:p>
            <a:pPr algn="ctr"/>
            <a:endParaRPr lang="en-US" sz="4400" b="1" dirty="0">
              <a:ln w="9525">
                <a:solidFill>
                  <a:srgbClr val="EC292C"/>
                </a:solidFill>
                <a:prstDash val="solid"/>
              </a:ln>
              <a:solidFill>
                <a:srgbClr val="ED282D"/>
              </a:solidFill>
              <a:latin typeface="Tw Cen MT" panose="020B0602020104020603" pitchFamily="34" charset="0"/>
            </a:endParaRPr>
          </a:p>
        </p:txBody>
      </p:sp>
      <p:sp>
        <p:nvSpPr>
          <p:cNvPr id="15" name="Rectangle 14">
            <a:extLst>
              <a:ext uri="{FF2B5EF4-FFF2-40B4-BE49-F238E27FC236}">
                <a16:creationId xmlns:a16="http://schemas.microsoft.com/office/drawing/2014/main" id="{DD3AA543-6D3D-49BF-A193-651474414C93}"/>
              </a:ext>
            </a:extLst>
          </p:cNvPr>
          <p:cNvSpPr/>
          <p:nvPr/>
        </p:nvSpPr>
        <p:spPr>
          <a:xfrm>
            <a:off x="110098" y="640863"/>
            <a:ext cx="9033902" cy="500137"/>
          </a:xfrm>
          <a:prstGeom prst="rect">
            <a:avLst/>
          </a:prstGeom>
          <a:noFill/>
          <a:ln>
            <a:noFill/>
          </a:ln>
        </p:spPr>
        <p:txBody>
          <a:bodyPr wrap="square" lIns="68580" tIns="34290" rIns="68580" bIns="34290">
            <a:spAutoFit/>
          </a:bodyPr>
          <a:lstStyle/>
          <a:p>
            <a:pPr algn="ctr"/>
            <a:r>
              <a:rPr lang="en-US" sz="2800" b="1" dirty="0">
                <a:ln w="9525">
                  <a:solidFill>
                    <a:schemeClr val="bg1"/>
                  </a:solidFill>
                  <a:prstDash val="solid"/>
                </a:ln>
                <a:solidFill>
                  <a:schemeClr val="bg1"/>
                </a:solidFill>
              </a:rPr>
              <a:t>Strategic Business Plan</a:t>
            </a:r>
          </a:p>
        </p:txBody>
      </p:sp>
      <p:sp>
        <p:nvSpPr>
          <p:cNvPr id="18" name="Text Box 3">
            <a:extLst>
              <a:ext uri="{FF2B5EF4-FFF2-40B4-BE49-F238E27FC236}">
                <a16:creationId xmlns:a16="http://schemas.microsoft.com/office/drawing/2014/main" id="{8296E0F7-1923-4DDF-8F3A-4017E5A0FFE0}"/>
              </a:ext>
            </a:extLst>
          </p:cNvPr>
          <p:cNvSpPr txBox="1">
            <a:spLocks noChangeArrowheads="1"/>
          </p:cNvSpPr>
          <p:nvPr/>
        </p:nvSpPr>
        <p:spPr bwMode="auto">
          <a:xfrm>
            <a:off x="55049" y="1114881"/>
            <a:ext cx="9033902" cy="5649020"/>
          </a:xfrm>
          <a:prstGeom prst="rect">
            <a:avLst/>
          </a:prstGeom>
          <a:noFill/>
          <a:ln w="254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lstStyle>
            <a:lvl1pPr marL="487363" indent="-487363" defTabSz="974725">
              <a:spcBef>
                <a:spcPct val="0"/>
              </a:spcBef>
              <a:defRPr>
                <a:solidFill>
                  <a:schemeClr val="tx1"/>
                </a:solidFill>
                <a:latin typeface="Arial" pitchFamily="34" charset="0"/>
              </a:defRPr>
            </a:lvl1pPr>
            <a:lvl2pPr marL="974725" indent="-487363" defTabSz="974725">
              <a:spcBef>
                <a:spcPct val="0"/>
              </a:spcBef>
              <a:defRPr>
                <a:solidFill>
                  <a:schemeClr val="tx1"/>
                </a:solidFill>
                <a:latin typeface="Arial" pitchFamily="34" charset="0"/>
              </a:defRPr>
            </a:lvl2pPr>
            <a:lvl3pPr marL="1463675" indent="-488950" defTabSz="974725">
              <a:spcBef>
                <a:spcPct val="0"/>
              </a:spcBef>
              <a:defRPr>
                <a:solidFill>
                  <a:schemeClr val="tx1"/>
                </a:solidFill>
                <a:latin typeface="Arial" pitchFamily="34" charset="0"/>
              </a:defRPr>
            </a:lvl3pPr>
            <a:lvl4pPr marL="1951038" indent="-487363" defTabSz="974725">
              <a:spcBef>
                <a:spcPct val="0"/>
              </a:spcBef>
              <a:defRPr>
                <a:solidFill>
                  <a:schemeClr val="tx1"/>
                </a:solidFill>
                <a:latin typeface="Arial" pitchFamily="34" charset="0"/>
              </a:defRPr>
            </a:lvl4pPr>
            <a:lvl5pPr marL="2438400" indent="-487363" defTabSz="974725">
              <a:spcBef>
                <a:spcPct val="0"/>
              </a:spcBef>
              <a:defRPr>
                <a:solidFill>
                  <a:schemeClr val="tx1"/>
                </a:solidFill>
                <a:latin typeface="Arial" pitchFamily="34" charset="0"/>
              </a:defRPr>
            </a:lvl5pPr>
            <a:lvl6pPr marL="2895600" indent="-487363" defTabSz="974725" fontAlgn="base">
              <a:spcBef>
                <a:spcPct val="0"/>
              </a:spcBef>
              <a:spcAft>
                <a:spcPct val="0"/>
              </a:spcAft>
              <a:defRPr>
                <a:solidFill>
                  <a:schemeClr val="tx1"/>
                </a:solidFill>
                <a:latin typeface="Arial" pitchFamily="34" charset="0"/>
              </a:defRPr>
            </a:lvl6pPr>
            <a:lvl7pPr marL="3352800" indent="-487363" defTabSz="974725" fontAlgn="base">
              <a:spcBef>
                <a:spcPct val="0"/>
              </a:spcBef>
              <a:spcAft>
                <a:spcPct val="0"/>
              </a:spcAft>
              <a:defRPr>
                <a:solidFill>
                  <a:schemeClr val="tx1"/>
                </a:solidFill>
                <a:latin typeface="Arial" pitchFamily="34" charset="0"/>
              </a:defRPr>
            </a:lvl7pPr>
            <a:lvl8pPr marL="3810000" indent="-487363" defTabSz="974725" fontAlgn="base">
              <a:spcBef>
                <a:spcPct val="0"/>
              </a:spcBef>
              <a:spcAft>
                <a:spcPct val="0"/>
              </a:spcAft>
              <a:defRPr>
                <a:solidFill>
                  <a:schemeClr val="tx1"/>
                </a:solidFill>
                <a:latin typeface="Arial" pitchFamily="34" charset="0"/>
              </a:defRPr>
            </a:lvl8pPr>
            <a:lvl9pPr marL="4267200" indent="-487363" defTabSz="974725" fontAlgn="base">
              <a:spcBef>
                <a:spcPct val="0"/>
              </a:spcBef>
              <a:spcAft>
                <a:spcPct val="0"/>
              </a:spcAft>
              <a:defRPr>
                <a:solidFill>
                  <a:schemeClr val="tx1"/>
                </a:solidFill>
                <a:latin typeface="Arial" pitchFamily="34" charset="0"/>
              </a:defRPr>
            </a:lvl9pPr>
          </a:lstStyle>
          <a:p>
            <a:pPr eaLnBrk="0" hangingPunct="0">
              <a:lnSpc>
                <a:spcPct val="70000"/>
              </a:lnSpc>
              <a:spcBef>
                <a:spcPct val="50000"/>
              </a:spcBef>
              <a:defRPr/>
            </a:pPr>
            <a:endParaRPr lang="en-GB" sz="1200" b="1" u="sng" dirty="0">
              <a:solidFill>
                <a:schemeClr val="bg1"/>
              </a:solidFill>
              <a:latin typeface="+mn-lt"/>
              <a:ea typeface="Arial "/>
              <a:cs typeface="Arial "/>
            </a:endParaRPr>
          </a:p>
          <a:p>
            <a:pPr eaLnBrk="0" hangingPunct="0">
              <a:lnSpc>
                <a:spcPct val="70000"/>
              </a:lnSpc>
              <a:spcBef>
                <a:spcPct val="50000"/>
              </a:spcBef>
              <a:defRPr/>
            </a:pPr>
            <a:r>
              <a:rPr lang="en-GB" sz="1400" b="1" u="sng" dirty="0">
                <a:solidFill>
                  <a:schemeClr val="bg1"/>
                </a:solidFill>
                <a:latin typeface="+mn-lt"/>
                <a:ea typeface="Arial "/>
                <a:cs typeface="Arial "/>
              </a:rPr>
              <a:t>Vision:</a:t>
            </a:r>
            <a:r>
              <a:rPr lang="en-GB" sz="1400" dirty="0">
                <a:solidFill>
                  <a:schemeClr val="bg1"/>
                </a:solidFill>
                <a:latin typeface="+mn-lt"/>
                <a:ea typeface="Arial "/>
                <a:cs typeface="Arial "/>
              </a:rPr>
              <a:t> </a:t>
            </a:r>
            <a:r>
              <a:rPr lang="en-GB" sz="1400" dirty="0">
                <a:solidFill>
                  <a:schemeClr val="bg2">
                    <a:lumMod val="75000"/>
                  </a:schemeClr>
                </a:solidFill>
                <a:latin typeface="+mn-lt"/>
                <a:ea typeface="Arial "/>
                <a:cs typeface="Arial "/>
              </a:rPr>
              <a:t>  </a:t>
            </a:r>
          </a:p>
          <a:p>
            <a:pPr eaLnBrk="0" hangingPunct="0">
              <a:lnSpc>
                <a:spcPct val="70000"/>
              </a:lnSpc>
              <a:spcBef>
                <a:spcPct val="50000"/>
              </a:spcBef>
              <a:defRPr/>
            </a:pPr>
            <a:r>
              <a:rPr lang="en-GB" sz="1200" b="1" dirty="0">
                <a:solidFill>
                  <a:schemeClr val="bg1"/>
                </a:solidFill>
                <a:latin typeface="+mn-lt"/>
                <a:ea typeface="Arial "/>
                <a:cs typeface="Arial "/>
              </a:rPr>
              <a:t>The Eastern Football League will by any measure be acknowledged as the best community sports organisation in Australia.</a:t>
            </a:r>
          </a:p>
          <a:p>
            <a:pPr eaLnBrk="0" hangingPunct="0">
              <a:lnSpc>
                <a:spcPct val="70000"/>
              </a:lnSpc>
              <a:spcBef>
                <a:spcPct val="50000"/>
              </a:spcBef>
              <a:defRPr/>
            </a:pPr>
            <a:endParaRPr lang="en-AU" sz="1200" b="1" dirty="0">
              <a:solidFill>
                <a:srgbClr val="FFC000"/>
              </a:solidFill>
              <a:latin typeface="+mn-lt"/>
            </a:endParaRPr>
          </a:p>
          <a:p>
            <a:pPr eaLnBrk="0" hangingPunct="0">
              <a:lnSpc>
                <a:spcPct val="70000"/>
              </a:lnSpc>
              <a:spcBef>
                <a:spcPct val="50000"/>
              </a:spcBef>
              <a:defRPr/>
            </a:pPr>
            <a:r>
              <a:rPr lang="en-AU" sz="1400" b="1" u="sng" dirty="0">
                <a:solidFill>
                  <a:schemeClr val="bg1"/>
                </a:solidFill>
                <a:latin typeface="+mn-lt"/>
              </a:rPr>
              <a:t>Mission:</a:t>
            </a:r>
            <a:r>
              <a:rPr lang="en-AU" sz="1400" b="1" dirty="0">
                <a:solidFill>
                  <a:schemeClr val="bg1"/>
                </a:solidFill>
                <a:latin typeface="+mn-lt"/>
              </a:rPr>
              <a:t>  </a:t>
            </a:r>
          </a:p>
          <a:p>
            <a:pPr eaLnBrk="0" hangingPunct="0">
              <a:lnSpc>
                <a:spcPct val="70000"/>
              </a:lnSpc>
              <a:spcBef>
                <a:spcPct val="50000"/>
              </a:spcBef>
              <a:defRPr/>
            </a:pPr>
            <a:r>
              <a:rPr lang="en-AU" sz="1200" b="1" dirty="0">
                <a:solidFill>
                  <a:schemeClr val="bg1"/>
                </a:solidFill>
                <a:latin typeface="+mn-lt"/>
              </a:rPr>
              <a:t>The League will promote and facilitate the playing and development of football and netball for the benefit of all participants at all                          </a:t>
            </a:r>
          </a:p>
          <a:p>
            <a:pPr eaLnBrk="0" hangingPunct="0">
              <a:lnSpc>
                <a:spcPct val="70000"/>
              </a:lnSpc>
              <a:spcBef>
                <a:spcPct val="50000"/>
              </a:spcBef>
              <a:defRPr/>
            </a:pPr>
            <a:r>
              <a:rPr lang="en-AU" sz="1200" b="1" dirty="0">
                <a:solidFill>
                  <a:schemeClr val="bg1"/>
                </a:solidFill>
                <a:latin typeface="+mn-lt"/>
              </a:rPr>
              <a:t>levels throughout the eastern region of metropolitan Melbourne.</a:t>
            </a:r>
          </a:p>
          <a:p>
            <a:pPr eaLnBrk="0" hangingPunct="0">
              <a:lnSpc>
                <a:spcPct val="70000"/>
              </a:lnSpc>
              <a:spcBef>
                <a:spcPct val="50000"/>
              </a:spcBef>
              <a:defRPr/>
            </a:pPr>
            <a:endParaRPr lang="en-AU" sz="1200" b="1" u="sng" dirty="0">
              <a:solidFill>
                <a:schemeClr val="bg1"/>
              </a:solidFill>
              <a:latin typeface="+mn-lt"/>
            </a:endParaRPr>
          </a:p>
          <a:p>
            <a:pPr eaLnBrk="0" hangingPunct="0">
              <a:lnSpc>
                <a:spcPct val="70000"/>
              </a:lnSpc>
              <a:spcBef>
                <a:spcPct val="50000"/>
              </a:spcBef>
              <a:defRPr/>
            </a:pPr>
            <a:r>
              <a:rPr lang="en-AU" sz="1400" b="1" u="sng" dirty="0">
                <a:solidFill>
                  <a:schemeClr val="bg1"/>
                </a:solidFill>
                <a:latin typeface="+mn-lt"/>
              </a:rPr>
              <a:t>Strategic Pillars &amp; Priorities</a:t>
            </a:r>
          </a:p>
          <a:p>
            <a:pPr marL="0" indent="0" eaLnBrk="0" hangingPunct="0">
              <a:lnSpc>
                <a:spcPct val="70000"/>
              </a:lnSpc>
              <a:spcBef>
                <a:spcPct val="75000"/>
              </a:spcBef>
              <a:defRPr/>
            </a:pPr>
            <a:r>
              <a:rPr lang="en-AU" sz="1200" b="1" dirty="0">
                <a:solidFill>
                  <a:srgbClr val="FFC000"/>
                </a:solidFill>
                <a:latin typeface="+mn-lt"/>
              </a:rPr>
              <a:t>		</a:t>
            </a:r>
          </a:p>
          <a:p>
            <a:pPr marL="0" indent="0" eaLnBrk="0" hangingPunct="0">
              <a:lnSpc>
                <a:spcPct val="70000"/>
              </a:lnSpc>
              <a:spcBef>
                <a:spcPct val="75000"/>
              </a:spcBef>
              <a:defRPr/>
            </a:pPr>
            <a:r>
              <a:rPr lang="en-AU" sz="1200" b="1" dirty="0">
                <a:solidFill>
                  <a:srgbClr val="FFC000"/>
                </a:solidFill>
                <a:latin typeface="+mn-lt"/>
              </a:rPr>
              <a:t>	       </a:t>
            </a: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marL="0" indent="0" eaLnBrk="0" hangingPunct="0">
              <a:lnSpc>
                <a:spcPct val="70000"/>
              </a:lnSpc>
              <a:spcBef>
                <a:spcPct val="75000"/>
              </a:spcBef>
              <a:defRPr/>
            </a:pPr>
            <a:endParaRPr lang="en-AU" sz="1200" b="1" dirty="0">
              <a:solidFill>
                <a:srgbClr val="FFC000"/>
              </a:solidFill>
              <a:latin typeface="+mn-lt"/>
            </a:endParaRPr>
          </a:p>
          <a:p>
            <a:pPr eaLnBrk="0" hangingPunct="0">
              <a:lnSpc>
                <a:spcPct val="70000"/>
              </a:lnSpc>
              <a:spcBef>
                <a:spcPct val="75000"/>
              </a:spcBef>
              <a:defRPr/>
            </a:pPr>
            <a:endParaRPr lang="en-AU" sz="1200" b="1" u="sng" dirty="0">
              <a:solidFill>
                <a:schemeClr val="bg1"/>
              </a:solidFill>
              <a:latin typeface="+mn-lt"/>
            </a:endParaRPr>
          </a:p>
        </p:txBody>
      </p:sp>
      <p:grpSp>
        <p:nvGrpSpPr>
          <p:cNvPr id="22" name="Group 27">
            <a:extLst>
              <a:ext uri="{FF2B5EF4-FFF2-40B4-BE49-F238E27FC236}">
                <a16:creationId xmlns:a16="http://schemas.microsoft.com/office/drawing/2014/main" id="{267E2C82-F3A2-4C04-A6BD-BFC3C4710AB7}"/>
              </a:ext>
            </a:extLst>
          </p:cNvPr>
          <p:cNvGrpSpPr>
            <a:grpSpLocks/>
          </p:cNvGrpSpPr>
          <p:nvPr/>
        </p:nvGrpSpPr>
        <p:grpSpPr bwMode="auto">
          <a:xfrm>
            <a:off x="7580768" y="3274198"/>
            <a:ext cx="1217113" cy="826710"/>
            <a:chOff x="4649" y="1416"/>
            <a:chExt cx="936" cy="472"/>
          </a:xfrm>
        </p:grpSpPr>
        <p:sp>
          <p:nvSpPr>
            <p:cNvPr id="23" name="Oval 28">
              <a:extLst>
                <a:ext uri="{FF2B5EF4-FFF2-40B4-BE49-F238E27FC236}">
                  <a16:creationId xmlns:a16="http://schemas.microsoft.com/office/drawing/2014/main" id="{E2D2AF8F-648A-4DB0-8448-0F713431B63A}"/>
                </a:ext>
              </a:extLst>
            </p:cNvPr>
            <p:cNvSpPr>
              <a:spLocks noChangeArrowheads="1"/>
            </p:cNvSpPr>
            <p:nvPr/>
          </p:nvSpPr>
          <p:spPr bwMode="auto">
            <a:xfrm>
              <a:off x="4649" y="1416"/>
              <a:ext cx="936"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24" name="Text Box 29">
              <a:extLst>
                <a:ext uri="{FF2B5EF4-FFF2-40B4-BE49-F238E27FC236}">
                  <a16:creationId xmlns:a16="http://schemas.microsoft.com/office/drawing/2014/main" id="{1C5E2A82-EA14-4F07-A6AD-08B090A2B99A}"/>
                </a:ext>
              </a:extLst>
            </p:cNvPr>
            <p:cNvSpPr txBox="1">
              <a:spLocks noChangeArrowheads="1"/>
            </p:cNvSpPr>
            <p:nvPr/>
          </p:nvSpPr>
          <p:spPr bwMode="auto">
            <a:xfrm>
              <a:off x="4649" y="1448"/>
              <a:ext cx="936" cy="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lnSpc>
                  <a:spcPct val="110000"/>
                </a:lnSpc>
                <a:spcBef>
                  <a:spcPct val="50000"/>
                </a:spcBef>
                <a:defRPr/>
              </a:pPr>
              <a:endParaRPr lang="en-AU" sz="1050" b="1" dirty="0">
                <a:solidFill>
                  <a:schemeClr val="bg1"/>
                </a:solidFill>
                <a:latin typeface="+mn-lt"/>
              </a:endParaRPr>
            </a:p>
          </p:txBody>
        </p:sp>
      </p:grpSp>
      <p:grpSp>
        <p:nvGrpSpPr>
          <p:cNvPr id="25" name="Group 30">
            <a:extLst>
              <a:ext uri="{FF2B5EF4-FFF2-40B4-BE49-F238E27FC236}">
                <a16:creationId xmlns:a16="http://schemas.microsoft.com/office/drawing/2014/main" id="{E4585189-B8B3-4262-8509-7843369B1391}"/>
              </a:ext>
            </a:extLst>
          </p:cNvPr>
          <p:cNvGrpSpPr>
            <a:grpSpLocks/>
          </p:cNvGrpSpPr>
          <p:nvPr/>
        </p:nvGrpSpPr>
        <p:grpSpPr bwMode="auto">
          <a:xfrm>
            <a:off x="3903407" y="3251951"/>
            <a:ext cx="1228208" cy="848956"/>
            <a:chOff x="78" y="1574"/>
            <a:chExt cx="1079" cy="503"/>
          </a:xfrm>
        </p:grpSpPr>
        <p:sp>
          <p:nvSpPr>
            <p:cNvPr id="26" name="Text Box 31">
              <a:extLst>
                <a:ext uri="{FF2B5EF4-FFF2-40B4-BE49-F238E27FC236}">
                  <a16:creationId xmlns:a16="http://schemas.microsoft.com/office/drawing/2014/main" id="{0C78948A-E3FF-42DF-AD19-A01879E0FE63}"/>
                </a:ext>
              </a:extLst>
            </p:cNvPr>
            <p:cNvSpPr txBox="1">
              <a:spLocks noChangeArrowheads="1"/>
            </p:cNvSpPr>
            <p:nvPr/>
          </p:nvSpPr>
          <p:spPr bwMode="auto">
            <a:xfrm>
              <a:off x="101" y="1654"/>
              <a:ext cx="1032" cy="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AU" altLang="en-US" sz="1200" b="1" dirty="0">
                  <a:solidFill>
                    <a:schemeClr val="bg1"/>
                  </a:solidFill>
                  <a:latin typeface="+mn-lt"/>
                </a:rPr>
                <a:t>COMMUNITY &amp; PARTNERSHIPS</a:t>
              </a:r>
            </a:p>
          </p:txBody>
        </p:sp>
        <p:sp>
          <p:nvSpPr>
            <p:cNvPr id="27" name="Oval 32">
              <a:extLst>
                <a:ext uri="{FF2B5EF4-FFF2-40B4-BE49-F238E27FC236}">
                  <a16:creationId xmlns:a16="http://schemas.microsoft.com/office/drawing/2014/main" id="{D295B7AE-F0F7-48C3-B4DF-49DDA303B87D}"/>
                </a:ext>
              </a:extLst>
            </p:cNvPr>
            <p:cNvSpPr>
              <a:spLocks noChangeArrowheads="1"/>
            </p:cNvSpPr>
            <p:nvPr/>
          </p:nvSpPr>
          <p:spPr bwMode="auto">
            <a:xfrm>
              <a:off x="78" y="1574"/>
              <a:ext cx="1079" cy="503"/>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grpSp>
      <p:grpSp>
        <p:nvGrpSpPr>
          <p:cNvPr id="28" name="Group 33">
            <a:extLst>
              <a:ext uri="{FF2B5EF4-FFF2-40B4-BE49-F238E27FC236}">
                <a16:creationId xmlns:a16="http://schemas.microsoft.com/office/drawing/2014/main" id="{2D93A325-8797-4F93-A9DD-E6476FC62181}"/>
              </a:ext>
            </a:extLst>
          </p:cNvPr>
          <p:cNvGrpSpPr>
            <a:grpSpLocks/>
          </p:cNvGrpSpPr>
          <p:nvPr/>
        </p:nvGrpSpPr>
        <p:grpSpPr bwMode="auto">
          <a:xfrm>
            <a:off x="5701651" y="3274196"/>
            <a:ext cx="1398826" cy="826711"/>
            <a:chOff x="3299" y="1414"/>
            <a:chExt cx="1147" cy="504"/>
          </a:xfrm>
        </p:grpSpPr>
        <p:sp>
          <p:nvSpPr>
            <p:cNvPr id="29" name="Oval 34">
              <a:extLst>
                <a:ext uri="{FF2B5EF4-FFF2-40B4-BE49-F238E27FC236}">
                  <a16:creationId xmlns:a16="http://schemas.microsoft.com/office/drawing/2014/main" id="{457CC3AD-FFD9-494D-AFA1-96B07349D396}"/>
                </a:ext>
              </a:extLst>
            </p:cNvPr>
            <p:cNvSpPr>
              <a:spLocks noChangeArrowheads="1"/>
            </p:cNvSpPr>
            <p:nvPr/>
          </p:nvSpPr>
          <p:spPr bwMode="auto">
            <a:xfrm>
              <a:off x="3374" y="1414"/>
              <a:ext cx="998" cy="504"/>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30" name="Text Box 35">
              <a:extLst>
                <a:ext uri="{FF2B5EF4-FFF2-40B4-BE49-F238E27FC236}">
                  <a16:creationId xmlns:a16="http://schemas.microsoft.com/office/drawing/2014/main" id="{EBFA1BE5-6034-4C7A-A29A-41EDD5239769}"/>
                </a:ext>
              </a:extLst>
            </p:cNvPr>
            <p:cNvSpPr txBox="1">
              <a:spLocks noChangeArrowheads="1"/>
            </p:cNvSpPr>
            <p:nvPr/>
          </p:nvSpPr>
          <p:spPr bwMode="auto">
            <a:xfrm>
              <a:off x="3299" y="1506"/>
              <a:ext cx="1147" cy="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chemeClr val="bg1"/>
                  </a:solidFill>
                  <a:latin typeface="+mn-lt"/>
                </a:rPr>
                <a:t>OPERATIONAL </a:t>
              </a:r>
            </a:p>
            <a:p>
              <a:pPr algn="ctr">
                <a:spcBef>
                  <a:spcPct val="50000"/>
                </a:spcBef>
                <a:defRPr/>
              </a:pPr>
              <a:r>
                <a:rPr lang="en-AU" sz="1200" b="1" dirty="0">
                  <a:solidFill>
                    <a:schemeClr val="bg1"/>
                  </a:solidFill>
                  <a:latin typeface="+mn-lt"/>
                </a:rPr>
                <a:t>EXCELLENCE</a:t>
              </a:r>
            </a:p>
          </p:txBody>
        </p:sp>
      </p:grpSp>
      <p:grpSp>
        <p:nvGrpSpPr>
          <p:cNvPr id="37" name="Group 24">
            <a:extLst>
              <a:ext uri="{FF2B5EF4-FFF2-40B4-BE49-F238E27FC236}">
                <a16:creationId xmlns:a16="http://schemas.microsoft.com/office/drawing/2014/main" id="{6F61D527-33C5-45E2-83FA-BEECEE5C9E6E}"/>
              </a:ext>
            </a:extLst>
          </p:cNvPr>
          <p:cNvGrpSpPr>
            <a:grpSpLocks/>
          </p:cNvGrpSpPr>
          <p:nvPr/>
        </p:nvGrpSpPr>
        <p:grpSpPr bwMode="auto">
          <a:xfrm>
            <a:off x="2027280" y="3291419"/>
            <a:ext cx="1286371" cy="826711"/>
            <a:chOff x="401" y="1416"/>
            <a:chExt cx="1027" cy="472"/>
          </a:xfrm>
        </p:grpSpPr>
        <p:sp>
          <p:nvSpPr>
            <p:cNvPr id="38" name="Oval 25">
              <a:extLst>
                <a:ext uri="{FF2B5EF4-FFF2-40B4-BE49-F238E27FC236}">
                  <a16:creationId xmlns:a16="http://schemas.microsoft.com/office/drawing/2014/main" id="{FAC1524A-9FD2-47D4-9B51-EAB836183F2B}"/>
                </a:ext>
              </a:extLst>
            </p:cNvPr>
            <p:cNvSpPr>
              <a:spLocks noChangeArrowheads="1"/>
            </p:cNvSpPr>
            <p:nvPr/>
          </p:nvSpPr>
          <p:spPr bwMode="auto">
            <a:xfrm>
              <a:off x="401" y="1416"/>
              <a:ext cx="1012"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39" name="Text Box 26">
              <a:extLst>
                <a:ext uri="{FF2B5EF4-FFF2-40B4-BE49-F238E27FC236}">
                  <a16:creationId xmlns:a16="http://schemas.microsoft.com/office/drawing/2014/main" id="{B4B4FE92-5BF3-4EB1-AE3D-81E4D278E54D}"/>
                </a:ext>
              </a:extLst>
            </p:cNvPr>
            <p:cNvSpPr txBox="1">
              <a:spLocks noChangeArrowheads="1"/>
            </p:cNvSpPr>
            <p:nvPr/>
          </p:nvSpPr>
          <p:spPr bwMode="auto">
            <a:xfrm>
              <a:off x="401" y="1546"/>
              <a:ext cx="10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chemeClr val="bg1"/>
                  </a:solidFill>
                  <a:latin typeface="+mn-lt"/>
                </a:rPr>
                <a:t>PARTICIPATION</a:t>
              </a:r>
              <a:endParaRPr lang="en-AU" sz="1100" b="1" dirty="0">
                <a:solidFill>
                  <a:schemeClr val="bg1"/>
                </a:solidFill>
                <a:latin typeface="+mn-lt"/>
              </a:endParaRPr>
            </a:p>
          </p:txBody>
        </p:sp>
      </p:grpSp>
      <p:sp>
        <p:nvSpPr>
          <p:cNvPr id="40" name="Text Box 35">
            <a:extLst>
              <a:ext uri="{FF2B5EF4-FFF2-40B4-BE49-F238E27FC236}">
                <a16:creationId xmlns:a16="http://schemas.microsoft.com/office/drawing/2014/main" id="{FEC12C03-38AC-4C90-998B-35641A1879D8}"/>
              </a:ext>
            </a:extLst>
          </p:cNvPr>
          <p:cNvSpPr txBox="1">
            <a:spLocks noChangeArrowheads="1"/>
          </p:cNvSpPr>
          <p:nvPr/>
        </p:nvSpPr>
        <p:spPr bwMode="auto">
          <a:xfrm>
            <a:off x="7589307" y="3489883"/>
            <a:ext cx="1165256" cy="46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chemeClr val="bg1"/>
                </a:solidFill>
                <a:latin typeface="+mn-lt"/>
              </a:rPr>
              <a:t>FINANCIAL MANAGEMENT</a:t>
            </a:r>
          </a:p>
        </p:txBody>
      </p:sp>
      <p:grpSp>
        <p:nvGrpSpPr>
          <p:cNvPr id="32" name="Group 24">
            <a:extLst>
              <a:ext uri="{FF2B5EF4-FFF2-40B4-BE49-F238E27FC236}">
                <a16:creationId xmlns:a16="http://schemas.microsoft.com/office/drawing/2014/main" id="{7D9C536A-EB94-4D7C-8D52-79BB9B6A1DB6}"/>
              </a:ext>
            </a:extLst>
          </p:cNvPr>
          <p:cNvGrpSpPr>
            <a:grpSpLocks/>
          </p:cNvGrpSpPr>
          <p:nvPr/>
        </p:nvGrpSpPr>
        <p:grpSpPr bwMode="auto">
          <a:xfrm>
            <a:off x="191253" y="3254929"/>
            <a:ext cx="1180354" cy="831026"/>
            <a:chOff x="401" y="1416"/>
            <a:chExt cx="1012" cy="472"/>
          </a:xfrm>
        </p:grpSpPr>
        <p:sp>
          <p:nvSpPr>
            <p:cNvPr id="33" name="Oval 25">
              <a:extLst>
                <a:ext uri="{FF2B5EF4-FFF2-40B4-BE49-F238E27FC236}">
                  <a16:creationId xmlns:a16="http://schemas.microsoft.com/office/drawing/2014/main" id="{F3D4FD03-DF6E-442F-9CA1-CCBC4EFF5F3E}"/>
                </a:ext>
              </a:extLst>
            </p:cNvPr>
            <p:cNvSpPr>
              <a:spLocks noChangeArrowheads="1"/>
            </p:cNvSpPr>
            <p:nvPr/>
          </p:nvSpPr>
          <p:spPr bwMode="auto">
            <a:xfrm>
              <a:off x="401" y="1416"/>
              <a:ext cx="1012"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34" name="Text Box 26">
              <a:extLst>
                <a:ext uri="{FF2B5EF4-FFF2-40B4-BE49-F238E27FC236}">
                  <a16:creationId xmlns:a16="http://schemas.microsoft.com/office/drawing/2014/main" id="{85DBFA37-F442-4DC1-B1DB-5BD20E1EC759}"/>
                </a:ext>
              </a:extLst>
            </p:cNvPr>
            <p:cNvSpPr txBox="1">
              <a:spLocks noChangeArrowheads="1"/>
            </p:cNvSpPr>
            <p:nvPr/>
          </p:nvSpPr>
          <p:spPr bwMode="auto">
            <a:xfrm>
              <a:off x="449" y="1542"/>
              <a:ext cx="916"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chemeClr val="bg1"/>
                  </a:solidFill>
                  <a:latin typeface="+mn-lt"/>
                </a:rPr>
                <a:t>CLUBS</a:t>
              </a:r>
            </a:p>
          </p:txBody>
        </p:sp>
      </p:grpSp>
      <p:sp>
        <p:nvSpPr>
          <p:cNvPr id="3" name="Rectangle 2">
            <a:extLst>
              <a:ext uri="{FF2B5EF4-FFF2-40B4-BE49-F238E27FC236}">
                <a16:creationId xmlns:a16="http://schemas.microsoft.com/office/drawing/2014/main" id="{E37D026D-B32B-4F45-AE61-4A4D2CA2A02C}"/>
              </a:ext>
            </a:extLst>
          </p:cNvPr>
          <p:cNvSpPr/>
          <p:nvPr/>
        </p:nvSpPr>
        <p:spPr>
          <a:xfrm>
            <a:off x="128673" y="4478031"/>
            <a:ext cx="1508977" cy="1947935"/>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70000"/>
              </a:lnSpc>
              <a:spcBef>
                <a:spcPct val="75000"/>
              </a:spcBef>
              <a:defRPr/>
            </a:pPr>
            <a:endParaRPr lang="en-AU" sz="1200" b="1" dirty="0">
              <a:solidFill>
                <a:srgbClr val="FFC000"/>
              </a:solidFill>
            </a:endParaRPr>
          </a:p>
          <a:p>
            <a:pPr eaLnBrk="0" hangingPunct="0">
              <a:lnSpc>
                <a:spcPct val="70000"/>
              </a:lnSpc>
              <a:spcBef>
                <a:spcPct val="75000"/>
              </a:spcBef>
              <a:defRPr/>
            </a:pPr>
            <a:r>
              <a:rPr lang="en-AU" sz="1200" b="1" dirty="0">
                <a:solidFill>
                  <a:schemeClr val="bg1"/>
                </a:solidFill>
              </a:rPr>
              <a:t>Collaborate with clubs to ensure they are effectively managed and sustainable into the future.</a:t>
            </a:r>
          </a:p>
          <a:p>
            <a:pPr eaLnBrk="0" hangingPunct="0">
              <a:lnSpc>
                <a:spcPct val="70000"/>
              </a:lnSpc>
              <a:spcBef>
                <a:spcPct val="75000"/>
              </a:spcBef>
              <a:defRPr/>
            </a:pPr>
            <a:endParaRPr lang="en-AU" b="1" dirty="0">
              <a:solidFill>
                <a:srgbClr val="FFC000"/>
              </a:solidFill>
            </a:endParaRPr>
          </a:p>
        </p:txBody>
      </p:sp>
      <p:sp>
        <p:nvSpPr>
          <p:cNvPr id="45" name="Rectangle 44">
            <a:extLst>
              <a:ext uri="{FF2B5EF4-FFF2-40B4-BE49-F238E27FC236}">
                <a16:creationId xmlns:a16="http://schemas.microsoft.com/office/drawing/2014/main" id="{06CF20BE-7CF2-4177-B50C-E22B4DBF6EA0}"/>
              </a:ext>
            </a:extLst>
          </p:cNvPr>
          <p:cNvSpPr/>
          <p:nvPr/>
        </p:nvSpPr>
        <p:spPr>
          <a:xfrm>
            <a:off x="1895912" y="4478031"/>
            <a:ext cx="1588739" cy="1947935"/>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70000"/>
              </a:lnSpc>
              <a:spcBef>
                <a:spcPct val="75000"/>
              </a:spcBef>
              <a:defRPr/>
            </a:pPr>
            <a:endParaRPr lang="en-AU" sz="1200" b="1" dirty="0">
              <a:solidFill>
                <a:srgbClr val="FFC000"/>
              </a:solidFill>
            </a:endParaRPr>
          </a:p>
          <a:p>
            <a:pPr algn="ctr" eaLnBrk="0" hangingPunct="0">
              <a:lnSpc>
                <a:spcPct val="70000"/>
              </a:lnSpc>
              <a:spcBef>
                <a:spcPct val="75000"/>
              </a:spcBef>
              <a:defRPr/>
            </a:pPr>
            <a:endParaRPr lang="en-AU" sz="1200" b="1" dirty="0">
              <a:solidFill>
                <a:srgbClr val="FFC000"/>
              </a:solidFill>
            </a:endParaRPr>
          </a:p>
          <a:p>
            <a:pPr eaLnBrk="0" hangingPunct="0">
              <a:lnSpc>
                <a:spcPct val="70000"/>
              </a:lnSpc>
              <a:spcBef>
                <a:spcPct val="75000"/>
              </a:spcBef>
              <a:defRPr/>
            </a:pPr>
            <a:r>
              <a:rPr lang="en-AU" sz="1200" b="1" dirty="0">
                <a:solidFill>
                  <a:schemeClr val="bg1"/>
                </a:solidFill>
              </a:rPr>
              <a:t>Drive participation initiatives across the community, add new market segments and manage all competitions to      ensure they are high quality and competitive</a:t>
            </a:r>
            <a:r>
              <a:rPr lang="en-AU" b="1" dirty="0">
                <a:solidFill>
                  <a:schemeClr val="bg1"/>
                </a:solidFill>
              </a:rPr>
              <a:t>.</a:t>
            </a:r>
          </a:p>
          <a:p>
            <a:pPr eaLnBrk="0" hangingPunct="0">
              <a:lnSpc>
                <a:spcPct val="70000"/>
              </a:lnSpc>
              <a:spcBef>
                <a:spcPct val="75000"/>
              </a:spcBef>
              <a:defRPr/>
            </a:pPr>
            <a:endParaRPr lang="en-AU" dirty="0">
              <a:solidFill>
                <a:srgbClr val="FFC000"/>
              </a:solidFill>
            </a:endParaRPr>
          </a:p>
        </p:txBody>
      </p:sp>
      <p:sp>
        <p:nvSpPr>
          <p:cNvPr id="46" name="Rectangle 45">
            <a:extLst>
              <a:ext uri="{FF2B5EF4-FFF2-40B4-BE49-F238E27FC236}">
                <a16:creationId xmlns:a16="http://schemas.microsoft.com/office/drawing/2014/main" id="{98C873FE-D82F-4732-A31C-A50042E4DB43}"/>
              </a:ext>
            </a:extLst>
          </p:cNvPr>
          <p:cNvSpPr/>
          <p:nvPr/>
        </p:nvSpPr>
        <p:spPr>
          <a:xfrm>
            <a:off x="3742914" y="4478031"/>
            <a:ext cx="1588738" cy="1947935"/>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70000"/>
              </a:lnSpc>
              <a:spcBef>
                <a:spcPct val="75000"/>
              </a:spcBef>
              <a:defRPr/>
            </a:pPr>
            <a:r>
              <a:rPr lang="en-AU" sz="1200" b="1" dirty="0">
                <a:solidFill>
                  <a:schemeClr val="bg1"/>
                </a:solidFill>
              </a:rPr>
              <a:t>Partner will all levels of government, sponsors, partners and the wider community to deliver jointly beneficial outcomes</a:t>
            </a:r>
            <a:endParaRPr lang="en-AU" dirty="0">
              <a:solidFill>
                <a:schemeClr val="bg1"/>
              </a:solidFill>
            </a:endParaRPr>
          </a:p>
        </p:txBody>
      </p:sp>
      <p:sp>
        <p:nvSpPr>
          <p:cNvPr id="47" name="Rectangle 46">
            <a:extLst>
              <a:ext uri="{FF2B5EF4-FFF2-40B4-BE49-F238E27FC236}">
                <a16:creationId xmlns:a16="http://schemas.microsoft.com/office/drawing/2014/main" id="{BDC9E5AD-57E1-443A-96F9-8F1A46CA3118}"/>
              </a:ext>
            </a:extLst>
          </p:cNvPr>
          <p:cNvSpPr/>
          <p:nvPr/>
        </p:nvSpPr>
        <p:spPr>
          <a:xfrm>
            <a:off x="5589915" y="4451173"/>
            <a:ext cx="1620714" cy="1974793"/>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70000"/>
              </a:lnSpc>
              <a:spcBef>
                <a:spcPct val="75000"/>
              </a:spcBef>
              <a:defRPr/>
            </a:pPr>
            <a:r>
              <a:rPr lang="en-AU" sz="1200" b="1" dirty="0">
                <a:solidFill>
                  <a:schemeClr val="bg1"/>
                </a:solidFill>
              </a:rPr>
              <a:t>Embrace technology and explore  initiatives to drive increased functionality, streamline processes and enhance reporting capability</a:t>
            </a:r>
            <a:endParaRPr lang="en-AU" dirty="0">
              <a:solidFill>
                <a:schemeClr val="bg1"/>
              </a:solidFill>
            </a:endParaRPr>
          </a:p>
        </p:txBody>
      </p:sp>
      <p:sp>
        <p:nvSpPr>
          <p:cNvPr id="48" name="Rectangle 47">
            <a:extLst>
              <a:ext uri="{FF2B5EF4-FFF2-40B4-BE49-F238E27FC236}">
                <a16:creationId xmlns:a16="http://schemas.microsoft.com/office/drawing/2014/main" id="{3FC24ED5-2F32-44EF-AB4E-57B1AED75BC6}"/>
              </a:ext>
            </a:extLst>
          </p:cNvPr>
          <p:cNvSpPr/>
          <p:nvPr/>
        </p:nvSpPr>
        <p:spPr>
          <a:xfrm>
            <a:off x="7468892" y="4451174"/>
            <a:ext cx="1561386" cy="1974792"/>
          </a:xfrm>
          <a:prstGeom prst="rect">
            <a:avLst/>
          </a:prstGeom>
          <a:solidFill>
            <a:schemeClr val="tx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70000"/>
              </a:lnSpc>
              <a:spcBef>
                <a:spcPct val="75000"/>
              </a:spcBef>
              <a:defRPr/>
            </a:pPr>
            <a:r>
              <a:rPr lang="en-AU" sz="1200" b="1" dirty="0">
                <a:solidFill>
                  <a:schemeClr val="bg1"/>
                </a:solidFill>
              </a:rPr>
              <a:t>Build the brand to deliver revenue opportunities for the benefit of both the league and EFNL clubs</a:t>
            </a:r>
          </a:p>
        </p:txBody>
      </p:sp>
    </p:spTree>
    <p:extLst>
      <p:ext uri="{BB962C8B-B14F-4D97-AF65-F5344CB8AC3E}">
        <p14:creationId xmlns:p14="http://schemas.microsoft.com/office/powerpoint/2010/main" val="2692634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B646-3C55-4A39-90F5-23458AE8034D}"/>
              </a:ext>
            </a:extLst>
          </p:cNvPr>
          <p:cNvSpPr>
            <a:spLocks noGrp="1"/>
          </p:cNvSpPr>
          <p:nvPr>
            <p:ph type="title"/>
          </p:nvPr>
        </p:nvSpPr>
        <p:spPr>
          <a:xfrm>
            <a:off x="1375794" y="365126"/>
            <a:ext cx="6568022" cy="1007495"/>
          </a:xfrm>
        </p:spPr>
        <p:txBody>
          <a:bodyPr>
            <a:normAutofit fontScale="90000"/>
          </a:bodyPr>
          <a:lstStyle/>
          <a:p>
            <a:pPr algn="ctr"/>
            <a:r>
              <a:rPr lang="en-US" sz="3600" b="1" dirty="0">
                <a:ln w="9525">
                  <a:solidFill>
                    <a:srgbClr val="EC292C"/>
                  </a:solidFill>
                  <a:prstDash val="solid"/>
                </a:ln>
                <a:solidFill>
                  <a:srgbClr val="ED282D"/>
                </a:solidFill>
                <a:latin typeface="Calibri" panose="020F0502020204030204" pitchFamily="34" charset="0"/>
              </a:rPr>
              <a:t>Eastern Football League</a:t>
            </a:r>
            <a:br>
              <a:rPr lang="en-US" sz="4000" b="1" dirty="0">
                <a:ln w="9525">
                  <a:solidFill>
                    <a:srgbClr val="EC292C"/>
                  </a:solidFill>
                  <a:prstDash val="solid"/>
                </a:ln>
                <a:solidFill>
                  <a:srgbClr val="ED282D"/>
                </a:solidFill>
                <a:latin typeface="Calibri" panose="020F0502020204030204" pitchFamily="34" charset="0"/>
              </a:rPr>
            </a:br>
            <a:r>
              <a:rPr lang="en-AU" sz="3600" b="1" dirty="0">
                <a:solidFill>
                  <a:schemeClr val="bg1"/>
                </a:solidFill>
                <a:latin typeface="+mn-lt"/>
              </a:rPr>
              <a:t>Strategic Pillars</a:t>
            </a:r>
          </a:p>
        </p:txBody>
      </p:sp>
      <p:graphicFrame>
        <p:nvGraphicFramePr>
          <p:cNvPr id="4" name="Content Placeholder 4">
            <a:extLst>
              <a:ext uri="{FF2B5EF4-FFF2-40B4-BE49-F238E27FC236}">
                <a16:creationId xmlns:a16="http://schemas.microsoft.com/office/drawing/2014/main" id="{5624EB5F-F482-4458-B0B2-5F160125AF0E}"/>
              </a:ext>
            </a:extLst>
          </p:cNvPr>
          <p:cNvGraphicFramePr>
            <a:graphicFrameLocks/>
          </p:cNvGraphicFramePr>
          <p:nvPr>
            <p:extLst>
              <p:ext uri="{D42A27DB-BD31-4B8C-83A1-F6EECF244321}">
                <p14:modId xmlns:p14="http://schemas.microsoft.com/office/powerpoint/2010/main" val="522325340"/>
              </p:ext>
            </p:extLst>
          </p:nvPr>
        </p:nvGraphicFramePr>
        <p:xfrm>
          <a:off x="209725" y="1803633"/>
          <a:ext cx="8774884" cy="3905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5807C6B4-DC03-4488-B3AF-7B15D65A617A}"/>
              </a:ext>
            </a:extLst>
          </p:cNvPr>
          <p:cNvSpPr/>
          <p:nvPr/>
        </p:nvSpPr>
        <p:spPr>
          <a:xfrm>
            <a:off x="3917660" y="2001667"/>
            <a:ext cx="1342238" cy="1362318"/>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AU" dirty="0"/>
          </a:p>
        </p:txBody>
      </p:sp>
      <p:pic>
        <p:nvPicPr>
          <p:cNvPr id="7" name="Picture 6">
            <a:extLst>
              <a:ext uri="{FF2B5EF4-FFF2-40B4-BE49-F238E27FC236}">
                <a16:creationId xmlns:a16="http://schemas.microsoft.com/office/drawing/2014/main" id="{F8C211FE-5CF2-457C-B2A3-535756165603}"/>
              </a:ext>
            </a:extLst>
          </p:cNvPr>
          <p:cNvPicPr>
            <a:picLocks noChangeAspect="1"/>
          </p:cNvPicPr>
          <p:nvPr/>
        </p:nvPicPr>
        <p:blipFill rotWithShape="1">
          <a:blip r:embed="rId7"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943816" y="207498"/>
            <a:ext cx="1040793" cy="791161"/>
          </a:xfrm>
          <a:prstGeom prst="rect">
            <a:avLst/>
          </a:prstGeom>
        </p:spPr>
      </p:pic>
      <p:pic>
        <p:nvPicPr>
          <p:cNvPr id="16" name="Picture 15" descr="A picture containing cake, table, indoor&#10;&#10;Description automatically generated">
            <a:extLst>
              <a:ext uri="{FF2B5EF4-FFF2-40B4-BE49-F238E27FC236}">
                <a16:creationId xmlns:a16="http://schemas.microsoft.com/office/drawing/2014/main" id="{44DD3653-2097-41FD-B515-6C9F0C8608E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58937" y="2001667"/>
            <a:ext cx="1468072" cy="137909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67029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5D185A-AFA4-4F0D-96E1-8FD0A80C58EF}"/>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878117" y="201618"/>
            <a:ext cx="1040793" cy="791161"/>
          </a:xfrm>
          <a:prstGeom prst="rect">
            <a:avLst/>
          </a:prstGeom>
        </p:spPr>
      </p:pic>
      <p:sp>
        <p:nvSpPr>
          <p:cNvPr id="10" name="Rectangle 9">
            <a:extLst>
              <a:ext uri="{FF2B5EF4-FFF2-40B4-BE49-F238E27FC236}">
                <a16:creationId xmlns:a16="http://schemas.microsoft.com/office/drawing/2014/main" id="{F875CB3F-E456-4161-B2B2-E84A1E9B091F}"/>
              </a:ext>
            </a:extLst>
          </p:cNvPr>
          <p:cNvSpPr/>
          <p:nvPr/>
        </p:nvSpPr>
        <p:spPr>
          <a:xfrm>
            <a:off x="0" y="-3679"/>
            <a:ext cx="9144000" cy="1423467"/>
          </a:xfrm>
          <a:prstGeom prst="rect">
            <a:avLst/>
          </a:prstGeom>
          <a:noFill/>
          <a:ln>
            <a:noFill/>
          </a:ln>
        </p:spPr>
        <p:txBody>
          <a:bodyPr wrap="square" lIns="68580" tIns="34290" rIns="68580" bIns="34290">
            <a:spAutoFit/>
          </a:bodyPr>
          <a:lstStyle/>
          <a:p>
            <a:pPr algn="ctr"/>
            <a:r>
              <a:rPr lang="en-US" sz="4400" b="1" dirty="0">
                <a:ln w="9525">
                  <a:solidFill>
                    <a:srgbClr val="EC292C"/>
                  </a:solidFill>
                  <a:prstDash val="solid"/>
                </a:ln>
                <a:solidFill>
                  <a:srgbClr val="ED282D"/>
                </a:solidFill>
                <a:latin typeface="Tw Cen MT" panose="020B0602020104020603" pitchFamily="34" charset="0"/>
              </a:rPr>
              <a:t>  </a:t>
            </a:r>
            <a:r>
              <a:rPr lang="en-US" sz="2800" b="1" dirty="0">
                <a:ln w="9525">
                  <a:solidFill>
                    <a:srgbClr val="EC292C"/>
                  </a:solidFill>
                  <a:prstDash val="solid"/>
                </a:ln>
                <a:solidFill>
                  <a:srgbClr val="ED282D"/>
                </a:solidFill>
                <a:latin typeface="Calibri" panose="020F0502020204030204" pitchFamily="34" charset="0"/>
              </a:rPr>
              <a:t>Eastern Football League</a:t>
            </a:r>
            <a:endParaRPr lang="en-US" sz="3200" b="1" dirty="0">
              <a:ln w="9525">
                <a:solidFill>
                  <a:srgbClr val="EC292C"/>
                </a:solidFill>
                <a:prstDash val="solid"/>
              </a:ln>
              <a:solidFill>
                <a:srgbClr val="ED282D"/>
              </a:solidFill>
              <a:latin typeface="Calibri" panose="020F0502020204030204" pitchFamily="34" charset="0"/>
            </a:endParaRPr>
          </a:p>
          <a:p>
            <a:pPr algn="ctr"/>
            <a:endParaRPr lang="en-US" sz="4400" b="1" dirty="0">
              <a:ln w="9525">
                <a:solidFill>
                  <a:srgbClr val="EC292C"/>
                </a:solidFill>
                <a:prstDash val="solid"/>
              </a:ln>
              <a:solidFill>
                <a:srgbClr val="ED282D"/>
              </a:solidFill>
              <a:latin typeface="Tw Cen MT" panose="020B0602020104020603" pitchFamily="34" charset="0"/>
            </a:endParaRPr>
          </a:p>
        </p:txBody>
      </p:sp>
      <p:sp>
        <p:nvSpPr>
          <p:cNvPr id="15" name="Rectangle 14">
            <a:extLst>
              <a:ext uri="{FF2B5EF4-FFF2-40B4-BE49-F238E27FC236}">
                <a16:creationId xmlns:a16="http://schemas.microsoft.com/office/drawing/2014/main" id="{DD3AA543-6D3D-49BF-A193-651474414C93}"/>
              </a:ext>
            </a:extLst>
          </p:cNvPr>
          <p:cNvSpPr/>
          <p:nvPr/>
        </p:nvSpPr>
        <p:spPr>
          <a:xfrm>
            <a:off x="110098" y="640863"/>
            <a:ext cx="9033902" cy="500137"/>
          </a:xfrm>
          <a:prstGeom prst="rect">
            <a:avLst/>
          </a:prstGeom>
          <a:noFill/>
          <a:ln>
            <a:noFill/>
          </a:ln>
        </p:spPr>
        <p:txBody>
          <a:bodyPr wrap="square" lIns="68580" tIns="34290" rIns="68580" bIns="34290">
            <a:spAutoFit/>
          </a:bodyPr>
          <a:lstStyle/>
          <a:p>
            <a:pPr algn="ctr"/>
            <a:r>
              <a:rPr lang="en-US" sz="2800" b="1" dirty="0">
                <a:ln w="9525">
                  <a:solidFill>
                    <a:schemeClr val="bg1"/>
                  </a:solidFill>
                  <a:prstDash val="solid"/>
                </a:ln>
                <a:solidFill>
                  <a:schemeClr val="bg1"/>
                </a:solidFill>
              </a:rPr>
              <a:t>Strategic Business Plan</a:t>
            </a:r>
          </a:p>
        </p:txBody>
      </p:sp>
      <p:sp>
        <p:nvSpPr>
          <p:cNvPr id="18" name="Text Box 3">
            <a:extLst>
              <a:ext uri="{FF2B5EF4-FFF2-40B4-BE49-F238E27FC236}">
                <a16:creationId xmlns:a16="http://schemas.microsoft.com/office/drawing/2014/main" id="{8296E0F7-1923-4DDF-8F3A-4017E5A0FFE0}"/>
              </a:ext>
            </a:extLst>
          </p:cNvPr>
          <p:cNvSpPr txBox="1">
            <a:spLocks noChangeArrowheads="1"/>
          </p:cNvSpPr>
          <p:nvPr/>
        </p:nvSpPr>
        <p:spPr bwMode="auto">
          <a:xfrm>
            <a:off x="110097" y="1167035"/>
            <a:ext cx="8923804" cy="5649020"/>
          </a:xfrm>
          <a:prstGeom prst="rect">
            <a:avLst/>
          </a:prstGeom>
          <a:noFill/>
          <a:ln w="254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lstStyle>
            <a:lvl1pPr marL="487363" indent="-487363" defTabSz="974725">
              <a:spcBef>
                <a:spcPct val="0"/>
              </a:spcBef>
              <a:defRPr>
                <a:solidFill>
                  <a:schemeClr val="tx1"/>
                </a:solidFill>
                <a:latin typeface="Arial" pitchFamily="34" charset="0"/>
              </a:defRPr>
            </a:lvl1pPr>
            <a:lvl2pPr marL="974725" indent="-487363" defTabSz="974725">
              <a:spcBef>
                <a:spcPct val="0"/>
              </a:spcBef>
              <a:defRPr>
                <a:solidFill>
                  <a:schemeClr val="tx1"/>
                </a:solidFill>
                <a:latin typeface="Arial" pitchFamily="34" charset="0"/>
              </a:defRPr>
            </a:lvl2pPr>
            <a:lvl3pPr marL="1463675" indent="-488950" defTabSz="974725">
              <a:spcBef>
                <a:spcPct val="0"/>
              </a:spcBef>
              <a:defRPr>
                <a:solidFill>
                  <a:schemeClr val="tx1"/>
                </a:solidFill>
                <a:latin typeface="Arial" pitchFamily="34" charset="0"/>
              </a:defRPr>
            </a:lvl3pPr>
            <a:lvl4pPr marL="1951038" indent="-487363" defTabSz="974725">
              <a:spcBef>
                <a:spcPct val="0"/>
              </a:spcBef>
              <a:defRPr>
                <a:solidFill>
                  <a:schemeClr val="tx1"/>
                </a:solidFill>
                <a:latin typeface="Arial" pitchFamily="34" charset="0"/>
              </a:defRPr>
            </a:lvl4pPr>
            <a:lvl5pPr marL="2438400" indent="-487363" defTabSz="974725">
              <a:spcBef>
                <a:spcPct val="0"/>
              </a:spcBef>
              <a:defRPr>
                <a:solidFill>
                  <a:schemeClr val="tx1"/>
                </a:solidFill>
                <a:latin typeface="Arial" pitchFamily="34" charset="0"/>
              </a:defRPr>
            </a:lvl5pPr>
            <a:lvl6pPr marL="2895600" indent="-487363" defTabSz="974725" fontAlgn="base">
              <a:spcBef>
                <a:spcPct val="0"/>
              </a:spcBef>
              <a:spcAft>
                <a:spcPct val="0"/>
              </a:spcAft>
              <a:defRPr>
                <a:solidFill>
                  <a:schemeClr val="tx1"/>
                </a:solidFill>
                <a:latin typeface="Arial" pitchFamily="34" charset="0"/>
              </a:defRPr>
            </a:lvl6pPr>
            <a:lvl7pPr marL="3352800" indent="-487363" defTabSz="974725" fontAlgn="base">
              <a:spcBef>
                <a:spcPct val="0"/>
              </a:spcBef>
              <a:spcAft>
                <a:spcPct val="0"/>
              </a:spcAft>
              <a:defRPr>
                <a:solidFill>
                  <a:schemeClr val="tx1"/>
                </a:solidFill>
                <a:latin typeface="Arial" pitchFamily="34" charset="0"/>
              </a:defRPr>
            </a:lvl7pPr>
            <a:lvl8pPr marL="3810000" indent="-487363" defTabSz="974725" fontAlgn="base">
              <a:spcBef>
                <a:spcPct val="0"/>
              </a:spcBef>
              <a:spcAft>
                <a:spcPct val="0"/>
              </a:spcAft>
              <a:defRPr>
                <a:solidFill>
                  <a:schemeClr val="tx1"/>
                </a:solidFill>
                <a:latin typeface="Arial" pitchFamily="34" charset="0"/>
              </a:defRPr>
            </a:lvl8pPr>
            <a:lvl9pPr marL="4267200" indent="-487363" defTabSz="974725" fontAlgn="base">
              <a:spcBef>
                <a:spcPct val="0"/>
              </a:spcBef>
              <a:spcAft>
                <a:spcPct val="0"/>
              </a:spcAft>
              <a:defRPr>
                <a:solidFill>
                  <a:schemeClr val="tx1"/>
                </a:solidFill>
                <a:latin typeface="Arial" pitchFamily="34" charset="0"/>
              </a:defRPr>
            </a:lvl9pPr>
          </a:lstStyle>
          <a:p>
            <a:pPr eaLnBrk="0" hangingPunct="0">
              <a:lnSpc>
                <a:spcPct val="70000"/>
              </a:lnSpc>
              <a:spcBef>
                <a:spcPct val="50000"/>
              </a:spcBef>
              <a:defRPr/>
            </a:pPr>
            <a:r>
              <a:rPr lang="en-GB" sz="1200" b="1" u="sng" dirty="0">
                <a:solidFill>
                  <a:schemeClr val="bg1"/>
                </a:solidFill>
                <a:latin typeface="+mn-lt"/>
                <a:ea typeface="Arial "/>
                <a:cs typeface="Arial "/>
              </a:rPr>
              <a:t>Vision:</a:t>
            </a:r>
            <a:r>
              <a:rPr lang="en-GB" sz="1200" dirty="0">
                <a:solidFill>
                  <a:schemeClr val="bg1"/>
                </a:solidFill>
                <a:latin typeface="+mn-lt"/>
                <a:ea typeface="Arial "/>
                <a:cs typeface="Arial "/>
              </a:rPr>
              <a:t> </a:t>
            </a:r>
            <a:r>
              <a:rPr lang="en-GB" sz="1200" dirty="0">
                <a:solidFill>
                  <a:schemeClr val="bg2">
                    <a:lumMod val="75000"/>
                  </a:schemeClr>
                </a:solidFill>
                <a:latin typeface="+mn-lt"/>
                <a:ea typeface="Arial "/>
                <a:cs typeface="Arial "/>
              </a:rPr>
              <a:t>  </a:t>
            </a:r>
          </a:p>
          <a:p>
            <a:pPr eaLnBrk="0" hangingPunct="0">
              <a:lnSpc>
                <a:spcPct val="70000"/>
              </a:lnSpc>
              <a:spcBef>
                <a:spcPct val="50000"/>
              </a:spcBef>
              <a:defRPr/>
            </a:pPr>
            <a:r>
              <a:rPr lang="en-GB" sz="1200" b="1" dirty="0">
                <a:solidFill>
                  <a:schemeClr val="bg1"/>
                </a:solidFill>
                <a:latin typeface="+mn-lt"/>
                <a:ea typeface="Arial "/>
                <a:cs typeface="Arial "/>
              </a:rPr>
              <a:t>The Eastern Football League will by any measure be acknowledged as the best community sports organisation in Australia.</a:t>
            </a:r>
          </a:p>
          <a:p>
            <a:pPr eaLnBrk="0" hangingPunct="0">
              <a:lnSpc>
                <a:spcPct val="70000"/>
              </a:lnSpc>
              <a:spcBef>
                <a:spcPct val="50000"/>
              </a:spcBef>
              <a:defRPr/>
            </a:pPr>
            <a:endParaRPr lang="en-AU" sz="1200" b="1" dirty="0">
              <a:solidFill>
                <a:srgbClr val="FFC000"/>
              </a:solidFill>
              <a:latin typeface="+mn-lt"/>
            </a:endParaRPr>
          </a:p>
          <a:p>
            <a:pPr eaLnBrk="0" hangingPunct="0">
              <a:lnSpc>
                <a:spcPct val="70000"/>
              </a:lnSpc>
              <a:spcBef>
                <a:spcPct val="50000"/>
              </a:spcBef>
              <a:defRPr/>
            </a:pPr>
            <a:r>
              <a:rPr lang="en-AU" sz="1200" b="1" u="sng" dirty="0">
                <a:solidFill>
                  <a:schemeClr val="bg1"/>
                </a:solidFill>
                <a:latin typeface="+mn-lt"/>
              </a:rPr>
              <a:t>Mission:</a:t>
            </a:r>
            <a:r>
              <a:rPr lang="en-AU" sz="1200" b="1" dirty="0">
                <a:solidFill>
                  <a:schemeClr val="bg1"/>
                </a:solidFill>
                <a:latin typeface="+mn-lt"/>
              </a:rPr>
              <a:t>  </a:t>
            </a:r>
          </a:p>
          <a:p>
            <a:pPr eaLnBrk="0" hangingPunct="0">
              <a:lnSpc>
                <a:spcPct val="70000"/>
              </a:lnSpc>
              <a:spcBef>
                <a:spcPct val="50000"/>
              </a:spcBef>
              <a:defRPr/>
            </a:pPr>
            <a:r>
              <a:rPr lang="en-AU" sz="1200" b="1" dirty="0">
                <a:solidFill>
                  <a:schemeClr val="bg1"/>
                </a:solidFill>
                <a:latin typeface="+mn-lt"/>
              </a:rPr>
              <a:t>The League will promote and facilitate the playing and development of football and netball for the benefit of all participants at all                          </a:t>
            </a:r>
          </a:p>
          <a:p>
            <a:pPr eaLnBrk="0" hangingPunct="0">
              <a:lnSpc>
                <a:spcPct val="70000"/>
              </a:lnSpc>
              <a:spcBef>
                <a:spcPct val="50000"/>
              </a:spcBef>
              <a:defRPr/>
            </a:pPr>
            <a:r>
              <a:rPr lang="en-AU" sz="1200" b="1" dirty="0">
                <a:solidFill>
                  <a:schemeClr val="bg1"/>
                </a:solidFill>
                <a:latin typeface="+mn-lt"/>
              </a:rPr>
              <a:t>Levels.</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r>
              <a:rPr lang="en-AU" sz="1200" b="1" u="sng" dirty="0">
                <a:solidFill>
                  <a:schemeClr val="bg1"/>
                </a:solidFill>
                <a:latin typeface="+mn-lt"/>
              </a:rPr>
              <a:t>Strategic Pillar:</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50000"/>
              </a:spcBef>
              <a:defRPr/>
            </a:pPr>
            <a:r>
              <a:rPr lang="en-AU" sz="1200" b="1" u="sng" dirty="0">
                <a:solidFill>
                  <a:schemeClr val="bg1"/>
                </a:solidFill>
                <a:latin typeface="+mn-lt"/>
              </a:rPr>
              <a:t>Priority:</a:t>
            </a:r>
          </a:p>
          <a:p>
            <a:pPr marL="0" indent="0" eaLnBrk="0" hangingPunct="0">
              <a:lnSpc>
                <a:spcPct val="70000"/>
              </a:lnSpc>
              <a:spcBef>
                <a:spcPct val="75000"/>
              </a:spcBef>
              <a:defRPr/>
            </a:pPr>
            <a:r>
              <a:rPr lang="en-AU" sz="1200" b="1" dirty="0">
                <a:solidFill>
                  <a:srgbClr val="FFC000"/>
                </a:solidFill>
                <a:latin typeface="+mn-lt"/>
              </a:rPr>
              <a:t>Collaborate with clubs to ensure they are effectively managed and sustainable into the future.</a:t>
            </a:r>
          </a:p>
          <a:p>
            <a:pPr eaLnBrk="0" hangingPunct="0">
              <a:lnSpc>
                <a:spcPct val="70000"/>
              </a:lnSpc>
              <a:spcBef>
                <a:spcPct val="75000"/>
              </a:spcBef>
              <a:defRPr/>
            </a:pPr>
            <a:endParaRPr lang="en-AU" sz="1200" b="1" u="sng" dirty="0">
              <a:solidFill>
                <a:schemeClr val="bg1"/>
              </a:solidFill>
              <a:latin typeface="+mn-lt"/>
            </a:endParaRPr>
          </a:p>
        </p:txBody>
      </p:sp>
      <p:grpSp>
        <p:nvGrpSpPr>
          <p:cNvPr id="19" name="Group 24">
            <a:extLst>
              <a:ext uri="{FF2B5EF4-FFF2-40B4-BE49-F238E27FC236}">
                <a16:creationId xmlns:a16="http://schemas.microsoft.com/office/drawing/2014/main" id="{FCCB1025-B7E0-4BC6-AAE5-0312264CC8DE}"/>
              </a:ext>
            </a:extLst>
          </p:cNvPr>
          <p:cNvGrpSpPr>
            <a:grpSpLocks/>
          </p:cNvGrpSpPr>
          <p:nvPr/>
        </p:nvGrpSpPr>
        <p:grpSpPr bwMode="auto">
          <a:xfrm>
            <a:off x="1560458" y="2590502"/>
            <a:ext cx="1199519" cy="655645"/>
            <a:chOff x="192" y="1388"/>
            <a:chExt cx="1012" cy="472"/>
          </a:xfrm>
        </p:grpSpPr>
        <p:sp>
          <p:nvSpPr>
            <p:cNvPr id="20" name="Oval 25">
              <a:extLst>
                <a:ext uri="{FF2B5EF4-FFF2-40B4-BE49-F238E27FC236}">
                  <a16:creationId xmlns:a16="http://schemas.microsoft.com/office/drawing/2014/main" id="{CF060216-07AC-4FA9-84EF-B99EB70DD27E}"/>
                </a:ext>
              </a:extLst>
            </p:cNvPr>
            <p:cNvSpPr>
              <a:spLocks noChangeArrowheads="1"/>
            </p:cNvSpPr>
            <p:nvPr/>
          </p:nvSpPr>
          <p:spPr bwMode="auto">
            <a:xfrm>
              <a:off x="192" y="1388"/>
              <a:ext cx="1012"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21" name="Text Box 26">
              <a:extLst>
                <a:ext uri="{FF2B5EF4-FFF2-40B4-BE49-F238E27FC236}">
                  <a16:creationId xmlns:a16="http://schemas.microsoft.com/office/drawing/2014/main" id="{032E03CE-511B-4B9E-8CD8-DF7CAF963B8A}"/>
                </a:ext>
              </a:extLst>
            </p:cNvPr>
            <p:cNvSpPr txBox="1">
              <a:spLocks noChangeArrowheads="1"/>
            </p:cNvSpPr>
            <p:nvPr/>
          </p:nvSpPr>
          <p:spPr bwMode="auto">
            <a:xfrm>
              <a:off x="240" y="1542"/>
              <a:ext cx="916"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rgbClr val="92D050"/>
                  </a:solidFill>
                  <a:latin typeface="+mn-lt"/>
                </a:rPr>
                <a:t>CLUBS</a:t>
              </a:r>
            </a:p>
          </p:txBody>
        </p:sp>
      </p:grpSp>
      <p:sp>
        <p:nvSpPr>
          <p:cNvPr id="33" name="TextBox 32">
            <a:extLst>
              <a:ext uri="{FF2B5EF4-FFF2-40B4-BE49-F238E27FC236}">
                <a16:creationId xmlns:a16="http://schemas.microsoft.com/office/drawing/2014/main" id="{C3C0DC1D-05FE-45CD-8CEB-2D80F331D86F}"/>
              </a:ext>
            </a:extLst>
          </p:cNvPr>
          <p:cNvSpPr txBox="1"/>
          <p:nvPr/>
        </p:nvSpPr>
        <p:spPr>
          <a:xfrm>
            <a:off x="225089" y="4187068"/>
            <a:ext cx="8693821" cy="2585323"/>
          </a:xfrm>
          <a:prstGeom prst="rect">
            <a:avLst/>
          </a:prstGeom>
          <a:noFill/>
          <a:ln>
            <a:solidFill>
              <a:schemeClr val="accent1">
                <a:lumMod val="75000"/>
              </a:schemeClr>
            </a:solidFill>
          </a:ln>
        </p:spPr>
        <p:txBody>
          <a:bodyPr wrap="square" rtlCol="0">
            <a:spAutoFit/>
          </a:bodyPr>
          <a:lstStyle/>
          <a:p>
            <a:pPr marL="171450" indent="-171450">
              <a:spcBef>
                <a:spcPct val="50000"/>
              </a:spcBef>
              <a:buFont typeface="Arial" panose="020B0604020202020204" pitchFamily="34" charset="0"/>
              <a:buChar char="•"/>
              <a:defRPr/>
            </a:pPr>
            <a:r>
              <a:rPr lang="en-US" sz="1200" b="1" dirty="0">
                <a:solidFill>
                  <a:schemeClr val="bg1"/>
                </a:solidFill>
              </a:rPr>
              <a:t>Proactively work with clubs on appropriate systems and initiatives to maximise player recruitment and retention from their local area.</a:t>
            </a:r>
          </a:p>
          <a:p>
            <a:pPr marL="171450" indent="-171450">
              <a:spcBef>
                <a:spcPct val="50000"/>
              </a:spcBef>
              <a:buFont typeface="Arial" panose="020B0604020202020204" pitchFamily="34" charset="0"/>
              <a:buChar char="•"/>
              <a:defRPr/>
            </a:pPr>
            <a:r>
              <a:rPr lang="en-US" sz="1200" b="1" dirty="0">
                <a:solidFill>
                  <a:schemeClr val="bg1"/>
                </a:solidFill>
              </a:rPr>
              <a:t>Conduct reviews of club planning and financial status to identify clubs in need of assistance/improvement.</a:t>
            </a:r>
          </a:p>
          <a:p>
            <a:pPr marL="171450" indent="-171450">
              <a:spcBef>
                <a:spcPct val="50000"/>
              </a:spcBef>
              <a:buFont typeface="Arial" panose="020B0604020202020204" pitchFamily="34" charset="0"/>
              <a:buChar char="•"/>
              <a:defRPr/>
            </a:pPr>
            <a:r>
              <a:rPr lang="en-US" sz="1200" b="1" dirty="0">
                <a:solidFill>
                  <a:schemeClr val="bg1"/>
                </a:solidFill>
              </a:rPr>
              <a:t>Provide appropriate training and support for club volunteers and support clubs in ways to recruit and retain volunteers.</a:t>
            </a:r>
          </a:p>
          <a:p>
            <a:pPr marL="171450" indent="-171450">
              <a:spcBef>
                <a:spcPct val="50000"/>
              </a:spcBef>
              <a:buFont typeface="Arial" panose="020B0604020202020204" pitchFamily="34" charset="0"/>
              <a:buChar char="•"/>
              <a:defRPr/>
            </a:pPr>
            <a:r>
              <a:rPr lang="en-US" sz="1200" b="1" dirty="0">
                <a:solidFill>
                  <a:schemeClr val="bg1"/>
                </a:solidFill>
              </a:rPr>
              <a:t>Ensure all coaches and officials are appropriately accredited and assist and support clubs with Grants.</a:t>
            </a:r>
          </a:p>
          <a:p>
            <a:pPr marL="171450" indent="-171450">
              <a:spcBef>
                <a:spcPct val="50000"/>
              </a:spcBef>
              <a:buFont typeface="Arial" panose="020B0604020202020204" pitchFamily="34" charset="0"/>
              <a:buChar char="•"/>
              <a:defRPr/>
            </a:pPr>
            <a:r>
              <a:rPr lang="en-US" sz="1200" b="1" dirty="0">
                <a:solidFill>
                  <a:schemeClr val="bg1"/>
                </a:solidFill>
              </a:rPr>
              <a:t>Provide Club Sustainability and Player Payment Rule guidelines to clubs, assist them as required and ensure compliance.</a:t>
            </a:r>
          </a:p>
          <a:p>
            <a:pPr marL="171450" indent="-171450">
              <a:spcBef>
                <a:spcPct val="50000"/>
              </a:spcBef>
              <a:buFont typeface="Arial" panose="020B0604020202020204" pitchFamily="34" charset="0"/>
              <a:buChar char="•"/>
              <a:defRPr/>
            </a:pPr>
            <a:r>
              <a:rPr lang="en-US" sz="1200" b="1" dirty="0">
                <a:solidFill>
                  <a:schemeClr val="bg1"/>
                </a:solidFill>
              </a:rPr>
              <a:t>Communicate key information with clubs in a concise and timely manner.</a:t>
            </a:r>
            <a:endParaRPr lang="en-AU" sz="1200" b="1" dirty="0">
              <a:solidFill>
                <a:schemeClr val="bg1"/>
              </a:solidFill>
            </a:endParaRPr>
          </a:p>
          <a:p>
            <a:pPr marL="171450" indent="-171450">
              <a:spcBef>
                <a:spcPct val="50000"/>
              </a:spcBef>
              <a:buFont typeface="Arial" panose="020B0604020202020204" pitchFamily="34" charset="0"/>
              <a:buChar char="•"/>
              <a:defRPr/>
            </a:pPr>
            <a:r>
              <a:rPr lang="en-AU" sz="1200" b="1" dirty="0">
                <a:solidFill>
                  <a:schemeClr val="bg1"/>
                </a:solidFill>
              </a:rPr>
              <a:t>Work with clubs to increase engagement within the broader community to increase awareness, memberships and sponsorship opportunities.</a:t>
            </a:r>
          </a:p>
          <a:p>
            <a:pPr marL="171450" indent="-171450">
              <a:spcBef>
                <a:spcPct val="50000"/>
              </a:spcBef>
              <a:buFont typeface="Arial" panose="020B0604020202020204" pitchFamily="34" charset="0"/>
              <a:buChar char="•"/>
              <a:defRPr/>
            </a:pPr>
            <a:r>
              <a:rPr lang="en-AU" sz="1200" b="1" dirty="0">
                <a:solidFill>
                  <a:schemeClr val="bg1"/>
                </a:solidFill>
              </a:rPr>
              <a:t>Engage and deliver health, well being and support programs to our clubs to assist in community health and well being.</a:t>
            </a:r>
          </a:p>
        </p:txBody>
      </p:sp>
    </p:spTree>
    <p:extLst>
      <p:ext uri="{BB962C8B-B14F-4D97-AF65-F5344CB8AC3E}">
        <p14:creationId xmlns:p14="http://schemas.microsoft.com/office/powerpoint/2010/main" val="213557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5D185A-AFA4-4F0D-96E1-8FD0A80C58EF}"/>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868315" y="141436"/>
            <a:ext cx="1040793" cy="791161"/>
          </a:xfrm>
          <a:prstGeom prst="rect">
            <a:avLst/>
          </a:prstGeom>
        </p:spPr>
      </p:pic>
      <p:sp>
        <p:nvSpPr>
          <p:cNvPr id="10" name="Rectangle 9">
            <a:extLst>
              <a:ext uri="{FF2B5EF4-FFF2-40B4-BE49-F238E27FC236}">
                <a16:creationId xmlns:a16="http://schemas.microsoft.com/office/drawing/2014/main" id="{F875CB3F-E456-4161-B2B2-E84A1E9B091F}"/>
              </a:ext>
            </a:extLst>
          </p:cNvPr>
          <p:cNvSpPr/>
          <p:nvPr/>
        </p:nvSpPr>
        <p:spPr>
          <a:xfrm>
            <a:off x="0" y="-3679"/>
            <a:ext cx="9144000" cy="1423467"/>
          </a:xfrm>
          <a:prstGeom prst="rect">
            <a:avLst/>
          </a:prstGeom>
          <a:noFill/>
          <a:ln>
            <a:noFill/>
          </a:ln>
        </p:spPr>
        <p:txBody>
          <a:bodyPr wrap="square" lIns="68580" tIns="34290" rIns="68580" bIns="34290">
            <a:spAutoFit/>
          </a:bodyPr>
          <a:lstStyle/>
          <a:p>
            <a:pPr algn="ctr"/>
            <a:r>
              <a:rPr lang="en-US" sz="4400" b="1" dirty="0">
                <a:ln w="9525">
                  <a:solidFill>
                    <a:srgbClr val="EC292C"/>
                  </a:solidFill>
                  <a:prstDash val="solid"/>
                </a:ln>
                <a:solidFill>
                  <a:srgbClr val="ED282D"/>
                </a:solidFill>
                <a:latin typeface="Tw Cen MT" panose="020B0602020104020603" pitchFamily="34" charset="0"/>
              </a:rPr>
              <a:t>  </a:t>
            </a:r>
            <a:r>
              <a:rPr lang="en-US" sz="2800" b="1" dirty="0">
                <a:ln w="9525">
                  <a:solidFill>
                    <a:srgbClr val="EC292C"/>
                  </a:solidFill>
                  <a:prstDash val="solid"/>
                </a:ln>
                <a:solidFill>
                  <a:srgbClr val="ED282D"/>
                </a:solidFill>
                <a:latin typeface="Calibri" panose="020F0502020204030204" pitchFamily="34" charset="0"/>
              </a:rPr>
              <a:t>Eastern Football League</a:t>
            </a:r>
            <a:endParaRPr lang="en-US" sz="3200" b="1" dirty="0">
              <a:ln w="9525">
                <a:solidFill>
                  <a:srgbClr val="EC292C"/>
                </a:solidFill>
                <a:prstDash val="solid"/>
              </a:ln>
              <a:solidFill>
                <a:srgbClr val="ED282D"/>
              </a:solidFill>
              <a:latin typeface="Calibri" panose="020F0502020204030204" pitchFamily="34" charset="0"/>
            </a:endParaRPr>
          </a:p>
          <a:p>
            <a:pPr algn="ctr"/>
            <a:endParaRPr lang="en-US" sz="4400" b="1" dirty="0">
              <a:ln w="9525">
                <a:solidFill>
                  <a:srgbClr val="EC292C"/>
                </a:solidFill>
                <a:prstDash val="solid"/>
              </a:ln>
              <a:solidFill>
                <a:srgbClr val="ED282D"/>
              </a:solidFill>
              <a:latin typeface="Tw Cen MT" panose="020B0602020104020603" pitchFamily="34" charset="0"/>
            </a:endParaRPr>
          </a:p>
        </p:txBody>
      </p:sp>
      <p:sp>
        <p:nvSpPr>
          <p:cNvPr id="15" name="Rectangle 14">
            <a:extLst>
              <a:ext uri="{FF2B5EF4-FFF2-40B4-BE49-F238E27FC236}">
                <a16:creationId xmlns:a16="http://schemas.microsoft.com/office/drawing/2014/main" id="{DD3AA543-6D3D-49BF-A193-651474414C93}"/>
              </a:ext>
            </a:extLst>
          </p:cNvPr>
          <p:cNvSpPr/>
          <p:nvPr/>
        </p:nvSpPr>
        <p:spPr>
          <a:xfrm>
            <a:off x="110098" y="640863"/>
            <a:ext cx="9033902" cy="500137"/>
          </a:xfrm>
          <a:prstGeom prst="rect">
            <a:avLst/>
          </a:prstGeom>
          <a:noFill/>
          <a:ln>
            <a:noFill/>
          </a:ln>
        </p:spPr>
        <p:txBody>
          <a:bodyPr wrap="square" lIns="68580" tIns="34290" rIns="68580" bIns="34290">
            <a:spAutoFit/>
          </a:bodyPr>
          <a:lstStyle/>
          <a:p>
            <a:pPr algn="ctr"/>
            <a:r>
              <a:rPr lang="en-US" sz="2800" b="1" dirty="0">
                <a:ln w="9525">
                  <a:solidFill>
                    <a:schemeClr val="bg1"/>
                  </a:solidFill>
                  <a:prstDash val="solid"/>
                </a:ln>
                <a:solidFill>
                  <a:schemeClr val="bg1"/>
                </a:solidFill>
              </a:rPr>
              <a:t>Strategic Business Plan</a:t>
            </a:r>
          </a:p>
        </p:txBody>
      </p:sp>
      <p:sp>
        <p:nvSpPr>
          <p:cNvPr id="18" name="Text Box 3">
            <a:extLst>
              <a:ext uri="{FF2B5EF4-FFF2-40B4-BE49-F238E27FC236}">
                <a16:creationId xmlns:a16="http://schemas.microsoft.com/office/drawing/2014/main" id="{8296E0F7-1923-4DDF-8F3A-4017E5A0FFE0}"/>
              </a:ext>
            </a:extLst>
          </p:cNvPr>
          <p:cNvSpPr txBox="1">
            <a:spLocks noChangeArrowheads="1"/>
          </p:cNvSpPr>
          <p:nvPr/>
        </p:nvSpPr>
        <p:spPr bwMode="auto">
          <a:xfrm>
            <a:off x="110098" y="1152683"/>
            <a:ext cx="8923804" cy="5649020"/>
          </a:xfrm>
          <a:prstGeom prst="rect">
            <a:avLst/>
          </a:prstGeom>
          <a:noFill/>
          <a:ln w="254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lstStyle>
            <a:lvl1pPr marL="487363" indent="-487363" defTabSz="974725">
              <a:spcBef>
                <a:spcPct val="0"/>
              </a:spcBef>
              <a:defRPr>
                <a:solidFill>
                  <a:schemeClr val="tx1"/>
                </a:solidFill>
                <a:latin typeface="Arial" pitchFamily="34" charset="0"/>
              </a:defRPr>
            </a:lvl1pPr>
            <a:lvl2pPr marL="974725" indent="-487363" defTabSz="974725">
              <a:spcBef>
                <a:spcPct val="0"/>
              </a:spcBef>
              <a:defRPr>
                <a:solidFill>
                  <a:schemeClr val="tx1"/>
                </a:solidFill>
                <a:latin typeface="Arial" pitchFamily="34" charset="0"/>
              </a:defRPr>
            </a:lvl2pPr>
            <a:lvl3pPr marL="1463675" indent="-488950" defTabSz="974725">
              <a:spcBef>
                <a:spcPct val="0"/>
              </a:spcBef>
              <a:defRPr>
                <a:solidFill>
                  <a:schemeClr val="tx1"/>
                </a:solidFill>
                <a:latin typeface="Arial" pitchFamily="34" charset="0"/>
              </a:defRPr>
            </a:lvl3pPr>
            <a:lvl4pPr marL="1951038" indent="-487363" defTabSz="974725">
              <a:spcBef>
                <a:spcPct val="0"/>
              </a:spcBef>
              <a:defRPr>
                <a:solidFill>
                  <a:schemeClr val="tx1"/>
                </a:solidFill>
                <a:latin typeface="Arial" pitchFamily="34" charset="0"/>
              </a:defRPr>
            </a:lvl4pPr>
            <a:lvl5pPr marL="2438400" indent="-487363" defTabSz="974725">
              <a:spcBef>
                <a:spcPct val="0"/>
              </a:spcBef>
              <a:defRPr>
                <a:solidFill>
                  <a:schemeClr val="tx1"/>
                </a:solidFill>
                <a:latin typeface="Arial" pitchFamily="34" charset="0"/>
              </a:defRPr>
            </a:lvl5pPr>
            <a:lvl6pPr marL="2895600" indent="-487363" defTabSz="974725" fontAlgn="base">
              <a:spcBef>
                <a:spcPct val="0"/>
              </a:spcBef>
              <a:spcAft>
                <a:spcPct val="0"/>
              </a:spcAft>
              <a:defRPr>
                <a:solidFill>
                  <a:schemeClr val="tx1"/>
                </a:solidFill>
                <a:latin typeface="Arial" pitchFamily="34" charset="0"/>
              </a:defRPr>
            </a:lvl6pPr>
            <a:lvl7pPr marL="3352800" indent="-487363" defTabSz="974725" fontAlgn="base">
              <a:spcBef>
                <a:spcPct val="0"/>
              </a:spcBef>
              <a:spcAft>
                <a:spcPct val="0"/>
              </a:spcAft>
              <a:defRPr>
                <a:solidFill>
                  <a:schemeClr val="tx1"/>
                </a:solidFill>
                <a:latin typeface="Arial" pitchFamily="34" charset="0"/>
              </a:defRPr>
            </a:lvl7pPr>
            <a:lvl8pPr marL="3810000" indent="-487363" defTabSz="974725" fontAlgn="base">
              <a:spcBef>
                <a:spcPct val="0"/>
              </a:spcBef>
              <a:spcAft>
                <a:spcPct val="0"/>
              </a:spcAft>
              <a:defRPr>
                <a:solidFill>
                  <a:schemeClr val="tx1"/>
                </a:solidFill>
                <a:latin typeface="Arial" pitchFamily="34" charset="0"/>
              </a:defRPr>
            </a:lvl8pPr>
            <a:lvl9pPr marL="4267200" indent="-487363" defTabSz="974725" fontAlgn="base">
              <a:spcBef>
                <a:spcPct val="0"/>
              </a:spcBef>
              <a:spcAft>
                <a:spcPct val="0"/>
              </a:spcAft>
              <a:defRPr>
                <a:solidFill>
                  <a:schemeClr val="tx1"/>
                </a:solidFill>
                <a:latin typeface="Arial" pitchFamily="34" charset="0"/>
              </a:defRPr>
            </a:lvl9pPr>
          </a:lstStyle>
          <a:p>
            <a:pPr eaLnBrk="0" hangingPunct="0">
              <a:lnSpc>
                <a:spcPct val="70000"/>
              </a:lnSpc>
              <a:spcBef>
                <a:spcPct val="50000"/>
              </a:spcBef>
              <a:defRPr/>
            </a:pPr>
            <a:r>
              <a:rPr lang="en-GB" sz="1200" b="1" u="sng" dirty="0">
                <a:solidFill>
                  <a:schemeClr val="bg1"/>
                </a:solidFill>
                <a:latin typeface="+mn-lt"/>
                <a:ea typeface="Arial "/>
                <a:cs typeface="Arial "/>
              </a:rPr>
              <a:t>Vision:</a:t>
            </a:r>
            <a:r>
              <a:rPr lang="en-GB" sz="1200" dirty="0">
                <a:solidFill>
                  <a:schemeClr val="bg1"/>
                </a:solidFill>
                <a:latin typeface="+mn-lt"/>
                <a:ea typeface="Arial "/>
                <a:cs typeface="Arial "/>
              </a:rPr>
              <a:t> </a:t>
            </a:r>
            <a:r>
              <a:rPr lang="en-GB" sz="1200" dirty="0">
                <a:solidFill>
                  <a:schemeClr val="bg2">
                    <a:lumMod val="75000"/>
                  </a:schemeClr>
                </a:solidFill>
                <a:latin typeface="+mn-lt"/>
                <a:ea typeface="Arial "/>
                <a:cs typeface="Arial "/>
              </a:rPr>
              <a:t>  </a:t>
            </a:r>
          </a:p>
          <a:p>
            <a:pPr eaLnBrk="0" hangingPunct="0">
              <a:lnSpc>
                <a:spcPct val="70000"/>
              </a:lnSpc>
              <a:spcBef>
                <a:spcPct val="50000"/>
              </a:spcBef>
              <a:defRPr/>
            </a:pPr>
            <a:r>
              <a:rPr lang="en-GB" sz="1200" b="1" dirty="0">
                <a:solidFill>
                  <a:schemeClr val="bg1"/>
                </a:solidFill>
                <a:latin typeface="+mn-lt"/>
                <a:ea typeface="Arial "/>
                <a:cs typeface="Arial "/>
              </a:rPr>
              <a:t>The Eastern Football League will by any measure be acknowledged as the best community sports organisation in Australia.</a:t>
            </a:r>
          </a:p>
          <a:p>
            <a:pPr eaLnBrk="0" hangingPunct="0">
              <a:lnSpc>
                <a:spcPct val="70000"/>
              </a:lnSpc>
              <a:spcBef>
                <a:spcPct val="50000"/>
              </a:spcBef>
              <a:defRPr/>
            </a:pPr>
            <a:endParaRPr lang="en-AU" sz="1200" b="1" dirty="0">
              <a:solidFill>
                <a:srgbClr val="FFC000"/>
              </a:solidFill>
              <a:latin typeface="+mn-lt"/>
            </a:endParaRPr>
          </a:p>
          <a:p>
            <a:pPr eaLnBrk="0" hangingPunct="0">
              <a:lnSpc>
                <a:spcPct val="70000"/>
              </a:lnSpc>
              <a:spcBef>
                <a:spcPct val="50000"/>
              </a:spcBef>
              <a:defRPr/>
            </a:pPr>
            <a:r>
              <a:rPr lang="en-AU" sz="1200" b="1" u="sng" dirty="0">
                <a:solidFill>
                  <a:schemeClr val="bg1"/>
                </a:solidFill>
                <a:latin typeface="+mn-lt"/>
              </a:rPr>
              <a:t>Mission:</a:t>
            </a:r>
            <a:r>
              <a:rPr lang="en-AU" sz="1200" b="1" dirty="0">
                <a:solidFill>
                  <a:schemeClr val="bg1"/>
                </a:solidFill>
                <a:latin typeface="+mn-lt"/>
              </a:rPr>
              <a:t>  </a:t>
            </a:r>
          </a:p>
          <a:p>
            <a:pPr eaLnBrk="0" hangingPunct="0">
              <a:lnSpc>
                <a:spcPct val="70000"/>
              </a:lnSpc>
              <a:spcBef>
                <a:spcPct val="50000"/>
              </a:spcBef>
              <a:defRPr/>
            </a:pPr>
            <a:r>
              <a:rPr lang="en-AU" sz="1200" b="1" dirty="0">
                <a:solidFill>
                  <a:schemeClr val="bg1"/>
                </a:solidFill>
                <a:latin typeface="+mn-lt"/>
              </a:rPr>
              <a:t>The League will promote and facilitate the playing and development of football and netball for the benefit of all participants at all                          </a:t>
            </a:r>
          </a:p>
          <a:p>
            <a:pPr eaLnBrk="0" hangingPunct="0">
              <a:lnSpc>
                <a:spcPct val="70000"/>
              </a:lnSpc>
              <a:spcBef>
                <a:spcPct val="50000"/>
              </a:spcBef>
              <a:defRPr/>
            </a:pPr>
            <a:r>
              <a:rPr lang="en-AU" sz="1200" b="1" dirty="0">
                <a:solidFill>
                  <a:schemeClr val="bg1"/>
                </a:solidFill>
                <a:latin typeface="+mn-lt"/>
              </a:rPr>
              <a:t>Levels.</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r>
              <a:rPr lang="en-AU" sz="1200" b="1" u="sng" dirty="0">
                <a:solidFill>
                  <a:schemeClr val="bg1"/>
                </a:solidFill>
                <a:latin typeface="+mn-lt"/>
              </a:rPr>
              <a:t>Strategic Pillar:</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50000"/>
              </a:spcBef>
              <a:defRPr/>
            </a:pPr>
            <a:endParaRPr lang="en-AU" sz="1200" b="1" u="sng" dirty="0">
              <a:solidFill>
                <a:schemeClr val="bg1"/>
              </a:solidFill>
              <a:latin typeface="+mn-lt"/>
            </a:endParaRPr>
          </a:p>
          <a:p>
            <a:pPr eaLnBrk="0" hangingPunct="0">
              <a:lnSpc>
                <a:spcPct val="70000"/>
              </a:lnSpc>
              <a:spcBef>
                <a:spcPct val="50000"/>
              </a:spcBef>
              <a:defRPr/>
            </a:pPr>
            <a:r>
              <a:rPr lang="en-AU" sz="1200" b="1" u="sng" dirty="0">
                <a:solidFill>
                  <a:schemeClr val="bg1"/>
                </a:solidFill>
                <a:latin typeface="+mn-lt"/>
              </a:rPr>
              <a:t>Priority:</a:t>
            </a:r>
          </a:p>
          <a:p>
            <a:pPr marL="0" indent="0" eaLnBrk="0" hangingPunct="0">
              <a:lnSpc>
                <a:spcPct val="70000"/>
              </a:lnSpc>
              <a:spcBef>
                <a:spcPct val="75000"/>
              </a:spcBef>
              <a:defRPr/>
            </a:pPr>
            <a:r>
              <a:rPr lang="en-AU" sz="1200" b="1" dirty="0">
                <a:solidFill>
                  <a:srgbClr val="FFC000"/>
                </a:solidFill>
                <a:latin typeface="+mn-lt"/>
              </a:rPr>
              <a:t>Drive participation initiatives across the community, add new market segments and manage all competitions to ensure they are high quality and competitive.</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endParaRPr lang="en-AU" sz="1200" b="1" u="sng" dirty="0">
              <a:solidFill>
                <a:schemeClr val="bg1"/>
              </a:solidFill>
              <a:latin typeface="+mn-lt"/>
            </a:endParaRPr>
          </a:p>
        </p:txBody>
      </p:sp>
      <p:grpSp>
        <p:nvGrpSpPr>
          <p:cNvPr id="19" name="Group 24">
            <a:extLst>
              <a:ext uri="{FF2B5EF4-FFF2-40B4-BE49-F238E27FC236}">
                <a16:creationId xmlns:a16="http://schemas.microsoft.com/office/drawing/2014/main" id="{FCCB1025-B7E0-4BC6-AAE5-0312264CC8DE}"/>
              </a:ext>
            </a:extLst>
          </p:cNvPr>
          <p:cNvGrpSpPr>
            <a:grpSpLocks/>
          </p:cNvGrpSpPr>
          <p:nvPr/>
        </p:nvGrpSpPr>
        <p:grpSpPr bwMode="auto">
          <a:xfrm>
            <a:off x="1543681" y="2585323"/>
            <a:ext cx="1241464" cy="681745"/>
            <a:chOff x="192" y="1388"/>
            <a:chExt cx="1012" cy="472"/>
          </a:xfrm>
        </p:grpSpPr>
        <p:sp>
          <p:nvSpPr>
            <p:cNvPr id="20" name="Oval 25">
              <a:extLst>
                <a:ext uri="{FF2B5EF4-FFF2-40B4-BE49-F238E27FC236}">
                  <a16:creationId xmlns:a16="http://schemas.microsoft.com/office/drawing/2014/main" id="{CF060216-07AC-4FA9-84EF-B99EB70DD27E}"/>
                </a:ext>
              </a:extLst>
            </p:cNvPr>
            <p:cNvSpPr>
              <a:spLocks noChangeArrowheads="1"/>
            </p:cNvSpPr>
            <p:nvPr/>
          </p:nvSpPr>
          <p:spPr bwMode="auto">
            <a:xfrm>
              <a:off x="192" y="1388"/>
              <a:ext cx="1012"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21" name="Text Box 26">
              <a:extLst>
                <a:ext uri="{FF2B5EF4-FFF2-40B4-BE49-F238E27FC236}">
                  <a16:creationId xmlns:a16="http://schemas.microsoft.com/office/drawing/2014/main" id="{032E03CE-511B-4B9E-8CD8-DF7CAF963B8A}"/>
                </a:ext>
              </a:extLst>
            </p:cNvPr>
            <p:cNvSpPr txBox="1">
              <a:spLocks noChangeArrowheads="1"/>
            </p:cNvSpPr>
            <p:nvPr/>
          </p:nvSpPr>
          <p:spPr bwMode="auto">
            <a:xfrm>
              <a:off x="192" y="1542"/>
              <a:ext cx="101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rgbClr val="92D050"/>
                  </a:solidFill>
                  <a:latin typeface="+mn-lt"/>
                </a:rPr>
                <a:t>PARTICIPATION</a:t>
              </a:r>
            </a:p>
          </p:txBody>
        </p:sp>
      </p:grpSp>
      <p:sp>
        <p:nvSpPr>
          <p:cNvPr id="33" name="TextBox 32">
            <a:extLst>
              <a:ext uri="{FF2B5EF4-FFF2-40B4-BE49-F238E27FC236}">
                <a16:creationId xmlns:a16="http://schemas.microsoft.com/office/drawing/2014/main" id="{C3C0DC1D-05FE-45CD-8CEB-2D80F331D86F}"/>
              </a:ext>
            </a:extLst>
          </p:cNvPr>
          <p:cNvSpPr txBox="1"/>
          <p:nvPr/>
        </p:nvSpPr>
        <p:spPr>
          <a:xfrm>
            <a:off x="173342" y="4272677"/>
            <a:ext cx="8735766" cy="2492990"/>
          </a:xfrm>
          <a:prstGeom prst="rect">
            <a:avLst/>
          </a:prstGeom>
          <a:noFill/>
          <a:ln>
            <a:solidFill>
              <a:schemeClr val="accent1">
                <a:lumMod val="75000"/>
              </a:schemeClr>
            </a:solidFill>
          </a:ln>
        </p:spPr>
        <p:txBody>
          <a:bodyPr wrap="square" rtlCol="0">
            <a:spAutoFit/>
          </a:bodyPr>
          <a:lstStyle/>
          <a:p>
            <a:pPr marL="171450" indent="-171450">
              <a:spcBef>
                <a:spcPct val="50000"/>
              </a:spcBef>
              <a:buFont typeface="Arial" panose="020B0604020202020204" pitchFamily="34" charset="0"/>
              <a:buChar char="•"/>
              <a:defRPr/>
            </a:pPr>
            <a:r>
              <a:rPr lang="en-AU" sz="1200" b="1" dirty="0">
                <a:solidFill>
                  <a:schemeClr val="bg1"/>
                </a:solidFill>
              </a:rPr>
              <a:t>Nurture the growth and development of female participation to ensure longer term sustainability, inclusivity and embrace diversity</a:t>
            </a:r>
          </a:p>
          <a:p>
            <a:pPr marL="171450" indent="-171450">
              <a:spcBef>
                <a:spcPct val="50000"/>
              </a:spcBef>
              <a:buFont typeface="Arial" panose="020B0604020202020204" pitchFamily="34" charset="0"/>
              <a:buChar char="•"/>
              <a:defRPr/>
            </a:pPr>
            <a:r>
              <a:rPr lang="en-AU" sz="1200" b="1" dirty="0">
                <a:solidFill>
                  <a:schemeClr val="bg1"/>
                </a:solidFill>
              </a:rPr>
              <a:t>By the end of the plan ensure all clubs have female representation by way of Football and Netball teams.</a:t>
            </a:r>
          </a:p>
          <a:p>
            <a:pPr marL="171450" indent="-171450">
              <a:spcBef>
                <a:spcPct val="50000"/>
              </a:spcBef>
              <a:buFont typeface="Arial" panose="020B0604020202020204" pitchFamily="34" charset="0"/>
              <a:buChar char="•"/>
              <a:defRPr/>
            </a:pPr>
            <a:r>
              <a:rPr lang="en-AU" sz="1200" b="1" dirty="0">
                <a:solidFill>
                  <a:schemeClr val="bg1"/>
                </a:solidFill>
              </a:rPr>
              <a:t>Manage the competitions to ensure rules are appropriate and enforced.</a:t>
            </a:r>
          </a:p>
          <a:p>
            <a:pPr marL="171450" indent="-171450">
              <a:spcBef>
                <a:spcPct val="50000"/>
              </a:spcBef>
              <a:buFont typeface="Arial" panose="020B0604020202020204" pitchFamily="34" charset="0"/>
              <a:buChar char="•"/>
              <a:defRPr/>
            </a:pPr>
            <a:r>
              <a:rPr lang="en-AU" sz="1200" b="1" dirty="0">
                <a:solidFill>
                  <a:schemeClr val="bg1"/>
                </a:solidFill>
              </a:rPr>
              <a:t>Continue to invest, retain and grow EFNL umpiring at all levels to ensure games are managed to a high standard.</a:t>
            </a:r>
          </a:p>
          <a:p>
            <a:pPr marL="171450" indent="-171450">
              <a:spcBef>
                <a:spcPct val="50000"/>
              </a:spcBef>
              <a:buFont typeface="Arial" panose="020B0604020202020204" pitchFamily="34" charset="0"/>
              <a:buChar char="•"/>
              <a:defRPr/>
            </a:pPr>
            <a:r>
              <a:rPr lang="en-AU" sz="1200" b="1" dirty="0">
                <a:solidFill>
                  <a:schemeClr val="bg1"/>
                </a:solidFill>
              </a:rPr>
              <a:t>Review and implement where appropriate equalization measures across all junior and senior competitions to encourage competition and player retention.</a:t>
            </a:r>
          </a:p>
          <a:p>
            <a:pPr marL="171450" indent="-171450">
              <a:spcBef>
                <a:spcPct val="50000"/>
              </a:spcBef>
              <a:buFont typeface="Arial" panose="020B0604020202020204" pitchFamily="34" charset="0"/>
              <a:buChar char="•"/>
              <a:defRPr/>
            </a:pPr>
            <a:r>
              <a:rPr lang="en-AU" sz="1200" b="1" dirty="0">
                <a:solidFill>
                  <a:schemeClr val="bg1"/>
                </a:solidFill>
              </a:rPr>
              <a:t>Continue to drive at the League and Club level the Football/Netball model and look for other complementary sporting opportunities if appropriate.</a:t>
            </a:r>
          </a:p>
          <a:p>
            <a:pPr marL="171450" indent="-171450">
              <a:spcBef>
                <a:spcPct val="50000"/>
              </a:spcBef>
              <a:buFont typeface="Arial" panose="020B0604020202020204" pitchFamily="34" charset="0"/>
              <a:buChar char="•"/>
              <a:defRPr/>
            </a:pPr>
            <a:r>
              <a:rPr lang="en-AU" sz="1200" b="1" dirty="0">
                <a:solidFill>
                  <a:schemeClr val="bg1"/>
                </a:solidFill>
              </a:rPr>
              <a:t>Continue to invest in participation at the grass roots levels (Auskick/Schools) with AFL Football Development Manager’s to deliver industry leading programs for participants and coaches.</a:t>
            </a:r>
          </a:p>
        </p:txBody>
      </p:sp>
    </p:spTree>
    <p:extLst>
      <p:ext uri="{BB962C8B-B14F-4D97-AF65-F5344CB8AC3E}">
        <p14:creationId xmlns:p14="http://schemas.microsoft.com/office/powerpoint/2010/main" val="1907261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5D185A-AFA4-4F0D-96E1-8FD0A80C58EF}"/>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962334" y="187270"/>
            <a:ext cx="1040793" cy="791161"/>
          </a:xfrm>
          <a:prstGeom prst="rect">
            <a:avLst/>
          </a:prstGeom>
        </p:spPr>
      </p:pic>
      <p:sp>
        <p:nvSpPr>
          <p:cNvPr id="10" name="Rectangle 9">
            <a:extLst>
              <a:ext uri="{FF2B5EF4-FFF2-40B4-BE49-F238E27FC236}">
                <a16:creationId xmlns:a16="http://schemas.microsoft.com/office/drawing/2014/main" id="{F875CB3F-E456-4161-B2B2-E84A1E9B091F}"/>
              </a:ext>
            </a:extLst>
          </p:cNvPr>
          <p:cNvSpPr/>
          <p:nvPr/>
        </p:nvSpPr>
        <p:spPr>
          <a:xfrm>
            <a:off x="0" y="-3679"/>
            <a:ext cx="9144000" cy="1423467"/>
          </a:xfrm>
          <a:prstGeom prst="rect">
            <a:avLst/>
          </a:prstGeom>
          <a:noFill/>
          <a:ln>
            <a:noFill/>
          </a:ln>
        </p:spPr>
        <p:txBody>
          <a:bodyPr wrap="square" lIns="68580" tIns="34290" rIns="68580" bIns="34290">
            <a:spAutoFit/>
          </a:bodyPr>
          <a:lstStyle/>
          <a:p>
            <a:pPr algn="ctr"/>
            <a:r>
              <a:rPr lang="en-US" sz="4400" b="1" dirty="0">
                <a:ln w="9525">
                  <a:solidFill>
                    <a:srgbClr val="EC292C"/>
                  </a:solidFill>
                  <a:prstDash val="solid"/>
                </a:ln>
                <a:solidFill>
                  <a:srgbClr val="ED282D"/>
                </a:solidFill>
                <a:latin typeface="Tw Cen MT" panose="020B0602020104020603" pitchFamily="34" charset="0"/>
              </a:rPr>
              <a:t>  </a:t>
            </a:r>
            <a:r>
              <a:rPr lang="en-US" sz="2800" b="1" dirty="0">
                <a:ln w="9525">
                  <a:solidFill>
                    <a:srgbClr val="EC292C"/>
                  </a:solidFill>
                  <a:prstDash val="solid"/>
                </a:ln>
                <a:solidFill>
                  <a:srgbClr val="ED282D"/>
                </a:solidFill>
                <a:latin typeface="Calibri" panose="020F0502020204030204" pitchFamily="34" charset="0"/>
              </a:rPr>
              <a:t>Eastern Football League</a:t>
            </a:r>
            <a:endParaRPr lang="en-US" sz="3200" b="1" dirty="0">
              <a:ln w="9525">
                <a:solidFill>
                  <a:srgbClr val="EC292C"/>
                </a:solidFill>
                <a:prstDash val="solid"/>
              </a:ln>
              <a:solidFill>
                <a:srgbClr val="ED282D"/>
              </a:solidFill>
              <a:latin typeface="Calibri" panose="020F0502020204030204" pitchFamily="34" charset="0"/>
            </a:endParaRPr>
          </a:p>
          <a:p>
            <a:pPr algn="ctr"/>
            <a:endParaRPr lang="en-US" sz="4400" b="1" dirty="0">
              <a:ln w="9525">
                <a:solidFill>
                  <a:srgbClr val="EC292C"/>
                </a:solidFill>
                <a:prstDash val="solid"/>
              </a:ln>
              <a:solidFill>
                <a:srgbClr val="ED282D"/>
              </a:solidFill>
              <a:latin typeface="Tw Cen MT" panose="020B0602020104020603" pitchFamily="34" charset="0"/>
            </a:endParaRPr>
          </a:p>
        </p:txBody>
      </p:sp>
      <p:sp>
        <p:nvSpPr>
          <p:cNvPr id="15" name="Rectangle 14">
            <a:extLst>
              <a:ext uri="{FF2B5EF4-FFF2-40B4-BE49-F238E27FC236}">
                <a16:creationId xmlns:a16="http://schemas.microsoft.com/office/drawing/2014/main" id="{DD3AA543-6D3D-49BF-A193-651474414C93}"/>
              </a:ext>
            </a:extLst>
          </p:cNvPr>
          <p:cNvSpPr/>
          <p:nvPr/>
        </p:nvSpPr>
        <p:spPr>
          <a:xfrm>
            <a:off x="110098" y="640863"/>
            <a:ext cx="9033902" cy="500137"/>
          </a:xfrm>
          <a:prstGeom prst="rect">
            <a:avLst/>
          </a:prstGeom>
          <a:noFill/>
          <a:ln>
            <a:noFill/>
          </a:ln>
        </p:spPr>
        <p:txBody>
          <a:bodyPr wrap="square" lIns="68580" tIns="34290" rIns="68580" bIns="34290">
            <a:spAutoFit/>
          </a:bodyPr>
          <a:lstStyle/>
          <a:p>
            <a:pPr algn="ctr"/>
            <a:r>
              <a:rPr lang="en-US" sz="2800" b="1" dirty="0">
                <a:ln w="9525">
                  <a:solidFill>
                    <a:schemeClr val="bg1"/>
                  </a:solidFill>
                  <a:prstDash val="solid"/>
                </a:ln>
                <a:solidFill>
                  <a:schemeClr val="bg1"/>
                </a:solidFill>
              </a:rPr>
              <a:t>Strategic Business Plan</a:t>
            </a:r>
          </a:p>
        </p:txBody>
      </p:sp>
      <p:sp>
        <p:nvSpPr>
          <p:cNvPr id="18" name="Text Box 3">
            <a:extLst>
              <a:ext uri="{FF2B5EF4-FFF2-40B4-BE49-F238E27FC236}">
                <a16:creationId xmlns:a16="http://schemas.microsoft.com/office/drawing/2014/main" id="{8296E0F7-1923-4DDF-8F3A-4017E5A0FFE0}"/>
              </a:ext>
            </a:extLst>
          </p:cNvPr>
          <p:cNvSpPr txBox="1">
            <a:spLocks noChangeArrowheads="1"/>
          </p:cNvSpPr>
          <p:nvPr/>
        </p:nvSpPr>
        <p:spPr bwMode="auto">
          <a:xfrm>
            <a:off x="79323" y="1169379"/>
            <a:ext cx="8923804" cy="5649020"/>
          </a:xfrm>
          <a:prstGeom prst="rect">
            <a:avLst/>
          </a:prstGeom>
          <a:noFill/>
          <a:ln w="254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lstStyle>
            <a:lvl1pPr marL="487363" indent="-487363" defTabSz="974725">
              <a:spcBef>
                <a:spcPct val="0"/>
              </a:spcBef>
              <a:defRPr>
                <a:solidFill>
                  <a:schemeClr val="tx1"/>
                </a:solidFill>
                <a:latin typeface="Arial" pitchFamily="34" charset="0"/>
              </a:defRPr>
            </a:lvl1pPr>
            <a:lvl2pPr marL="974725" indent="-487363" defTabSz="974725">
              <a:spcBef>
                <a:spcPct val="0"/>
              </a:spcBef>
              <a:defRPr>
                <a:solidFill>
                  <a:schemeClr val="tx1"/>
                </a:solidFill>
                <a:latin typeface="Arial" pitchFamily="34" charset="0"/>
              </a:defRPr>
            </a:lvl2pPr>
            <a:lvl3pPr marL="1463675" indent="-488950" defTabSz="974725">
              <a:spcBef>
                <a:spcPct val="0"/>
              </a:spcBef>
              <a:defRPr>
                <a:solidFill>
                  <a:schemeClr val="tx1"/>
                </a:solidFill>
                <a:latin typeface="Arial" pitchFamily="34" charset="0"/>
              </a:defRPr>
            </a:lvl3pPr>
            <a:lvl4pPr marL="1951038" indent="-487363" defTabSz="974725">
              <a:spcBef>
                <a:spcPct val="0"/>
              </a:spcBef>
              <a:defRPr>
                <a:solidFill>
                  <a:schemeClr val="tx1"/>
                </a:solidFill>
                <a:latin typeface="Arial" pitchFamily="34" charset="0"/>
              </a:defRPr>
            </a:lvl4pPr>
            <a:lvl5pPr marL="2438400" indent="-487363" defTabSz="974725">
              <a:spcBef>
                <a:spcPct val="0"/>
              </a:spcBef>
              <a:defRPr>
                <a:solidFill>
                  <a:schemeClr val="tx1"/>
                </a:solidFill>
                <a:latin typeface="Arial" pitchFamily="34" charset="0"/>
              </a:defRPr>
            </a:lvl5pPr>
            <a:lvl6pPr marL="2895600" indent="-487363" defTabSz="974725" fontAlgn="base">
              <a:spcBef>
                <a:spcPct val="0"/>
              </a:spcBef>
              <a:spcAft>
                <a:spcPct val="0"/>
              </a:spcAft>
              <a:defRPr>
                <a:solidFill>
                  <a:schemeClr val="tx1"/>
                </a:solidFill>
                <a:latin typeface="Arial" pitchFamily="34" charset="0"/>
              </a:defRPr>
            </a:lvl6pPr>
            <a:lvl7pPr marL="3352800" indent="-487363" defTabSz="974725" fontAlgn="base">
              <a:spcBef>
                <a:spcPct val="0"/>
              </a:spcBef>
              <a:spcAft>
                <a:spcPct val="0"/>
              </a:spcAft>
              <a:defRPr>
                <a:solidFill>
                  <a:schemeClr val="tx1"/>
                </a:solidFill>
                <a:latin typeface="Arial" pitchFamily="34" charset="0"/>
              </a:defRPr>
            </a:lvl7pPr>
            <a:lvl8pPr marL="3810000" indent="-487363" defTabSz="974725" fontAlgn="base">
              <a:spcBef>
                <a:spcPct val="0"/>
              </a:spcBef>
              <a:spcAft>
                <a:spcPct val="0"/>
              </a:spcAft>
              <a:defRPr>
                <a:solidFill>
                  <a:schemeClr val="tx1"/>
                </a:solidFill>
                <a:latin typeface="Arial" pitchFamily="34" charset="0"/>
              </a:defRPr>
            </a:lvl8pPr>
            <a:lvl9pPr marL="4267200" indent="-487363" defTabSz="974725" fontAlgn="base">
              <a:spcBef>
                <a:spcPct val="0"/>
              </a:spcBef>
              <a:spcAft>
                <a:spcPct val="0"/>
              </a:spcAft>
              <a:defRPr>
                <a:solidFill>
                  <a:schemeClr val="tx1"/>
                </a:solidFill>
                <a:latin typeface="Arial" pitchFamily="34" charset="0"/>
              </a:defRPr>
            </a:lvl9pPr>
          </a:lstStyle>
          <a:p>
            <a:pPr eaLnBrk="0" hangingPunct="0">
              <a:lnSpc>
                <a:spcPct val="70000"/>
              </a:lnSpc>
              <a:spcBef>
                <a:spcPct val="50000"/>
              </a:spcBef>
              <a:defRPr/>
            </a:pPr>
            <a:r>
              <a:rPr lang="en-GB" sz="1200" b="1" u="sng" dirty="0">
                <a:solidFill>
                  <a:schemeClr val="bg1"/>
                </a:solidFill>
                <a:latin typeface="+mn-lt"/>
                <a:ea typeface="Arial "/>
                <a:cs typeface="Arial "/>
              </a:rPr>
              <a:t>Vision:</a:t>
            </a:r>
            <a:r>
              <a:rPr lang="en-GB" sz="1200" dirty="0">
                <a:solidFill>
                  <a:schemeClr val="bg1"/>
                </a:solidFill>
                <a:latin typeface="+mn-lt"/>
                <a:ea typeface="Arial "/>
                <a:cs typeface="Arial "/>
              </a:rPr>
              <a:t> </a:t>
            </a:r>
            <a:r>
              <a:rPr lang="en-GB" sz="1200" dirty="0">
                <a:solidFill>
                  <a:schemeClr val="bg2">
                    <a:lumMod val="75000"/>
                  </a:schemeClr>
                </a:solidFill>
                <a:latin typeface="+mn-lt"/>
                <a:ea typeface="Arial "/>
                <a:cs typeface="Arial "/>
              </a:rPr>
              <a:t>  </a:t>
            </a:r>
          </a:p>
          <a:p>
            <a:pPr eaLnBrk="0" hangingPunct="0">
              <a:lnSpc>
                <a:spcPct val="70000"/>
              </a:lnSpc>
              <a:spcBef>
                <a:spcPct val="50000"/>
              </a:spcBef>
              <a:defRPr/>
            </a:pPr>
            <a:r>
              <a:rPr lang="en-GB" sz="1200" b="1" dirty="0">
                <a:solidFill>
                  <a:schemeClr val="bg1"/>
                </a:solidFill>
                <a:latin typeface="+mn-lt"/>
                <a:ea typeface="Arial "/>
                <a:cs typeface="Arial "/>
              </a:rPr>
              <a:t>The Eastern Football League will by any measure be acknowledged as the best community sports organisation in Australia.</a:t>
            </a:r>
          </a:p>
          <a:p>
            <a:pPr eaLnBrk="0" hangingPunct="0">
              <a:lnSpc>
                <a:spcPct val="70000"/>
              </a:lnSpc>
              <a:spcBef>
                <a:spcPct val="50000"/>
              </a:spcBef>
              <a:defRPr/>
            </a:pPr>
            <a:endParaRPr lang="en-AU" sz="1200" b="1" dirty="0">
              <a:solidFill>
                <a:srgbClr val="FFC000"/>
              </a:solidFill>
              <a:latin typeface="+mn-lt"/>
            </a:endParaRPr>
          </a:p>
          <a:p>
            <a:pPr eaLnBrk="0" hangingPunct="0">
              <a:lnSpc>
                <a:spcPct val="70000"/>
              </a:lnSpc>
              <a:spcBef>
                <a:spcPct val="50000"/>
              </a:spcBef>
              <a:defRPr/>
            </a:pPr>
            <a:r>
              <a:rPr lang="en-AU" sz="1200" b="1" u="sng" dirty="0">
                <a:solidFill>
                  <a:schemeClr val="bg1"/>
                </a:solidFill>
                <a:latin typeface="+mn-lt"/>
              </a:rPr>
              <a:t>Mission:</a:t>
            </a:r>
            <a:r>
              <a:rPr lang="en-AU" sz="1200" b="1" dirty="0">
                <a:solidFill>
                  <a:schemeClr val="bg1"/>
                </a:solidFill>
                <a:latin typeface="+mn-lt"/>
              </a:rPr>
              <a:t>  </a:t>
            </a:r>
          </a:p>
          <a:p>
            <a:pPr eaLnBrk="0" hangingPunct="0">
              <a:lnSpc>
                <a:spcPct val="70000"/>
              </a:lnSpc>
              <a:spcBef>
                <a:spcPct val="50000"/>
              </a:spcBef>
              <a:defRPr/>
            </a:pPr>
            <a:r>
              <a:rPr lang="en-AU" sz="1200" b="1" dirty="0">
                <a:solidFill>
                  <a:schemeClr val="bg1"/>
                </a:solidFill>
                <a:latin typeface="+mn-lt"/>
              </a:rPr>
              <a:t>The League will promote and facilitate the playing and development of football and netball for the benefit of all participants at all                          </a:t>
            </a:r>
          </a:p>
          <a:p>
            <a:pPr eaLnBrk="0" hangingPunct="0">
              <a:lnSpc>
                <a:spcPct val="70000"/>
              </a:lnSpc>
              <a:spcBef>
                <a:spcPct val="50000"/>
              </a:spcBef>
              <a:defRPr/>
            </a:pPr>
            <a:r>
              <a:rPr lang="en-AU" sz="1200" b="1" dirty="0">
                <a:solidFill>
                  <a:schemeClr val="bg1"/>
                </a:solidFill>
                <a:latin typeface="+mn-lt"/>
              </a:rPr>
              <a:t>Levels.</a:t>
            </a:r>
          </a:p>
          <a:p>
            <a:pPr eaLnBrk="0" hangingPunct="0">
              <a:lnSpc>
                <a:spcPct val="70000"/>
              </a:lnSpc>
              <a:spcBef>
                <a:spcPct val="50000"/>
              </a:spcBef>
              <a:defRPr/>
            </a:pPr>
            <a:endParaRPr lang="en-AU" sz="1200" b="1" u="sng" dirty="0">
              <a:solidFill>
                <a:schemeClr val="bg1"/>
              </a:solidFill>
              <a:latin typeface="+mn-lt"/>
            </a:endParaRPr>
          </a:p>
          <a:p>
            <a:pPr eaLnBrk="0" hangingPunct="0">
              <a:lnSpc>
                <a:spcPct val="70000"/>
              </a:lnSpc>
              <a:spcBef>
                <a:spcPct val="75000"/>
              </a:spcBef>
              <a:defRPr/>
            </a:pPr>
            <a:r>
              <a:rPr lang="en-AU" sz="1200" b="1" u="sng" dirty="0">
                <a:solidFill>
                  <a:schemeClr val="bg1"/>
                </a:solidFill>
                <a:latin typeface="+mn-lt"/>
              </a:rPr>
              <a:t>Strategic Pillar:</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50000"/>
              </a:spcBef>
              <a:defRPr/>
            </a:pPr>
            <a:r>
              <a:rPr lang="en-AU" sz="1200" b="1" u="sng" dirty="0">
                <a:solidFill>
                  <a:schemeClr val="bg1"/>
                </a:solidFill>
                <a:latin typeface="+mn-lt"/>
              </a:rPr>
              <a:t>Priority:</a:t>
            </a:r>
          </a:p>
          <a:p>
            <a:pPr marL="0" indent="0" eaLnBrk="0" hangingPunct="0">
              <a:lnSpc>
                <a:spcPct val="70000"/>
              </a:lnSpc>
              <a:spcBef>
                <a:spcPct val="75000"/>
              </a:spcBef>
              <a:defRPr/>
            </a:pPr>
            <a:r>
              <a:rPr lang="en-AU" sz="1200" b="1" dirty="0">
                <a:solidFill>
                  <a:srgbClr val="FFC000"/>
                </a:solidFill>
                <a:latin typeface="+mn-lt"/>
              </a:rPr>
              <a:t>Partner will all levels of government, sponsors, partners and the wider community to deliver jointly beneficial outcomes.</a:t>
            </a:r>
          </a:p>
          <a:p>
            <a:pPr eaLnBrk="0" hangingPunct="0">
              <a:lnSpc>
                <a:spcPct val="70000"/>
              </a:lnSpc>
              <a:spcBef>
                <a:spcPct val="75000"/>
              </a:spcBef>
              <a:defRPr/>
            </a:pPr>
            <a:endParaRPr lang="en-AU" sz="1200" b="1" u="sng" dirty="0">
              <a:solidFill>
                <a:schemeClr val="bg1"/>
              </a:solidFill>
              <a:latin typeface="+mn-lt"/>
            </a:endParaRPr>
          </a:p>
        </p:txBody>
      </p:sp>
      <p:grpSp>
        <p:nvGrpSpPr>
          <p:cNvPr id="19" name="Group 24">
            <a:extLst>
              <a:ext uri="{FF2B5EF4-FFF2-40B4-BE49-F238E27FC236}">
                <a16:creationId xmlns:a16="http://schemas.microsoft.com/office/drawing/2014/main" id="{FCCB1025-B7E0-4BC6-AAE5-0312264CC8DE}"/>
              </a:ext>
            </a:extLst>
          </p:cNvPr>
          <p:cNvGrpSpPr>
            <a:grpSpLocks/>
          </p:cNvGrpSpPr>
          <p:nvPr/>
        </p:nvGrpSpPr>
        <p:grpSpPr bwMode="auto">
          <a:xfrm>
            <a:off x="1556732" y="2592846"/>
            <a:ext cx="1241464" cy="681745"/>
            <a:chOff x="192" y="1388"/>
            <a:chExt cx="1012" cy="472"/>
          </a:xfrm>
        </p:grpSpPr>
        <p:sp>
          <p:nvSpPr>
            <p:cNvPr id="20" name="Oval 25">
              <a:extLst>
                <a:ext uri="{FF2B5EF4-FFF2-40B4-BE49-F238E27FC236}">
                  <a16:creationId xmlns:a16="http://schemas.microsoft.com/office/drawing/2014/main" id="{CF060216-07AC-4FA9-84EF-B99EB70DD27E}"/>
                </a:ext>
              </a:extLst>
            </p:cNvPr>
            <p:cNvSpPr>
              <a:spLocks noChangeArrowheads="1"/>
            </p:cNvSpPr>
            <p:nvPr/>
          </p:nvSpPr>
          <p:spPr bwMode="auto">
            <a:xfrm>
              <a:off x="192" y="1388"/>
              <a:ext cx="1012"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21" name="Text Box 26">
              <a:extLst>
                <a:ext uri="{FF2B5EF4-FFF2-40B4-BE49-F238E27FC236}">
                  <a16:creationId xmlns:a16="http://schemas.microsoft.com/office/drawing/2014/main" id="{032E03CE-511B-4B9E-8CD8-DF7CAF963B8A}"/>
                </a:ext>
              </a:extLst>
            </p:cNvPr>
            <p:cNvSpPr txBox="1">
              <a:spLocks noChangeArrowheads="1"/>
            </p:cNvSpPr>
            <p:nvPr/>
          </p:nvSpPr>
          <p:spPr bwMode="auto">
            <a:xfrm>
              <a:off x="192" y="1464"/>
              <a:ext cx="1012"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rgbClr val="92D050"/>
                  </a:solidFill>
                  <a:latin typeface="+mn-lt"/>
                </a:rPr>
                <a:t>COMMUNITY &amp; PARTNERSHIPS</a:t>
              </a:r>
            </a:p>
          </p:txBody>
        </p:sp>
      </p:grpSp>
      <p:sp>
        <p:nvSpPr>
          <p:cNvPr id="33" name="TextBox 32">
            <a:extLst>
              <a:ext uri="{FF2B5EF4-FFF2-40B4-BE49-F238E27FC236}">
                <a16:creationId xmlns:a16="http://schemas.microsoft.com/office/drawing/2014/main" id="{C3C0DC1D-05FE-45CD-8CEB-2D80F331D86F}"/>
              </a:ext>
            </a:extLst>
          </p:cNvPr>
          <p:cNvSpPr txBox="1"/>
          <p:nvPr/>
        </p:nvSpPr>
        <p:spPr>
          <a:xfrm>
            <a:off x="173342" y="4220518"/>
            <a:ext cx="8735766" cy="4062651"/>
          </a:xfrm>
          <a:prstGeom prst="rect">
            <a:avLst/>
          </a:prstGeom>
          <a:noFill/>
          <a:ln>
            <a:solidFill>
              <a:schemeClr val="accent1">
                <a:lumMod val="75000"/>
              </a:schemeClr>
            </a:solidFill>
          </a:ln>
        </p:spPr>
        <p:txBody>
          <a:bodyPr wrap="square" rtlCol="0">
            <a:spAutoFit/>
          </a:bodyPr>
          <a:lstStyle/>
          <a:p>
            <a:pPr marL="171450" indent="-171450">
              <a:spcBef>
                <a:spcPct val="50000"/>
              </a:spcBef>
              <a:buFont typeface="Arial" panose="020B0604020202020204" pitchFamily="34" charset="0"/>
              <a:buChar char="•"/>
              <a:defRPr/>
            </a:pPr>
            <a:r>
              <a:rPr lang="en-AU" sz="1200" b="1" dirty="0">
                <a:solidFill>
                  <a:schemeClr val="bg1"/>
                </a:solidFill>
              </a:rPr>
              <a:t>Promote and support selected Charities across the league to maximise fundraising opportunities and promote awareness.</a:t>
            </a:r>
          </a:p>
          <a:p>
            <a:pPr marL="171450" indent="-171450">
              <a:spcBef>
                <a:spcPct val="50000"/>
              </a:spcBef>
              <a:buFont typeface="Arial" panose="020B0604020202020204" pitchFamily="34" charset="0"/>
              <a:buChar char="•"/>
              <a:defRPr/>
            </a:pPr>
            <a:r>
              <a:rPr lang="en-AU" sz="1200" b="1" dirty="0">
                <a:solidFill>
                  <a:schemeClr val="bg1"/>
                </a:solidFill>
              </a:rPr>
              <a:t>Promote the benefits of exercise and healthy living to improve mental health and fitness.</a:t>
            </a:r>
          </a:p>
          <a:p>
            <a:pPr marL="171450" indent="-171450">
              <a:spcBef>
                <a:spcPct val="50000"/>
              </a:spcBef>
              <a:buFont typeface="Arial" panose="020B0604020202020204" pitchFamily="34" charset="0"/>
              <a:buChar char="•"/>
              <a:defRPr/>
            </a:pPr>
            <a:r>
              <a:rPr lang="en-AU" sz="1200" b="1" dirty="0">
                <a:solidFill>
                  <a:schemeClr val="bg1"/>
                </a:solidFill>
              </a:rPr>
              <a:t>Deliver fun and engaging Health and Wellness education programs to all clubs (goal fully funded).</a:t>
            </a:r>
          </a:p>
          <a:p>
            <a:pPr marL="171450" indent="-171450">
              <a:spcBef>
                <a:spcPct val="50000"/>
              </a:spcBef>
              <a:buFont typeface="Arial" panose="020B0604020202020204" pitchFamily="34" charset="0"/>
              <a:buChar char="•"/>
              <a:defRPr/>
            </a:pPr>
            <a:r>
              <a:rPr lang="en-AU" sz="1200" b="1" dirty="0">
                <a:solidFill>
                  <a:schemeClr val="bg1"/>
                </a:solidFill>
              </a:rPr>
              <a:t>Promote and celebrate the benefits of diversity and inclusivity through social media, game day and events.</a:t>
            </a:r>
          </a:p>
          <a:p>
            <a:pPr marL="171450" indent="-171450">
              <a:spcBef>
                <a:spcPct val="50000"/>
              </a:spcBef>
              <a:buFont typeface="Arial" panose="020B0604020202020204" pitchFamily="34" charset="0"/>
              <a:buChar char="•"/>
              <a:defRPr/>
            </a:pPr>
            <a:r>
              <a:rPr lang="en-AU" sz="1200" b="1" dirty="0">
                <a:solidFill>
                  <a:schemeClr val="bg1"/>
                </a:solidFill>
              </a:rPr>
              <a:t>Liaise with clubs, councils and government to assist in the development and improvement of facilities at all EFNL venues.</a:t>
            </a:r>
          </a:p>
          <a:p>
            <a:pPr marL="171450" indent="-171450">
              <a:spcBef>
                <a:spcPct val="50000"/>
              </a:spcBef>
              <a:buFont typeface="Arial" panose="020B0604020202020204" pitchFamily="34" charset="0"/>
              <a:buChar char="•"/>
              <a:defRPr/>
            </a:pPr>
            <a:r>
              <a:rPr lang="en-AU" sz="1200" b="1" dirty="0">
                <a:solidFill>
                  <a:schemeClr val="bg1"/>
                </a:solidFill>
              </a:rPr>
              <a:t>Deliver a Regional Sporting Hub within the league footprint.</a:t>
            </a:r>
          </a:p>
          <a:p>
            <a:pPr marL="171450" indent="-171450">
              <a:spcBef>
                <a:spcPct val="50000"/>
              </a:spcBef>
              <a:buFont typeface="Arial" panose="020B0604020202020204" pitchFamily="34" charset="0"/>
              <a:buChar char="•"/>
              <a:defRPr/>
            </a:pPr>
            <a:r>
              <a:rPr lang="en-AU" sz="1200" b="1" dirty="0">
                <a:solidFill>
                  <a:schemeClr val="bg1"/>
                </a:solidFill>
              </a:rPr>
              <a:t>Work collaboratively with the AFL, AFL Victoria, Netball Victoria and other leagues to grow and develop football and netball.</a:t>
            </a:r>
          </a:p>
          <a:p>
            <a:pPr marL="171450" indent="-171450">
              <a:spcBef>
                <a:spcPct val="50000"/>
              </a:spcBef>
              <a:buFont typeface="Arial" panose="020B0604020202020204" pitchFamily="34" charset="0"/>
              <a:buChar char="•"/>
              <a:defRPr/>
            </a:pPr>
            <a:r>
              <a:rPr lang="en-AU" sz="1200" b="1" dirty="0">
                <a:solidFill>
                  <a:schemeClr val="bg1"/>
                </a:solidFill>
              </a:rPr>
              <a:t>Work with sponsors and all levels of Government in the implementation of community health and safety initiatives.  Communicate and promote key initiatives to clubs.</a:t>
            </a:r>
          </a:p>
          <a:p>
            <a:pPr marL="171450" indent="-171450">
              <a:spcBef>
                <a:spcPct val="50000"/>
              </a:spcBef>
              <a:buFont typeface="Arial" panose="020B0604020202020204" pitchFamily="34" charset="0"/>
              <a:buChar char="•"/>
              <a:defRPr/>
            </a:pPr>
            <a:endParaRPr lang="en-AU" sz="1200" b="1" dirty="0">
              <a:solidFill>
                <a:srgbClr val="00B050"/>
              </a:solidFill>
            </a:endParaRPr>
          </a:p>
          <a:p>
            <a:pPr marL="171450" indent="-171450">
              <a:spcBef>
                <a:spcPct val="50000"/>
              </a:spcBef>
              <a:buFont typeface="Arial" panose="020B0604020202020204" pitchFamily="34" charset="0"/>
              <a:buChar char="•"/>
              <a:defRPr/>
            </a:pPr>
            <a:endParaRPr lang="en-AU" sz="1200" b="1" dirty="0">
              <a:solidFill>
                <a:srgbClr val="00B050"/>
              </a:solidFill>
            </a:endParaRPr>
          </a:p>
          <a:p>
            <a:pPr marL="171450" indent="-171450">
              <a:spcBef>
                <a:spcPct val="50000"/>
              </a:spcBef>
              <a:buFont typeface="Arial" panose="020B0604020202020204" pitchFamily="34" charset="0"/>
              <a:buChar char="•"/>
              <a:defRPr/>
            </a:pPr>
            <a:endParaRPr lang="en-AU" sz="1200" b="1" dirty="0">
              <a:solidFill>
                <a:schemeClr val="bg1"/>
              </a:solidFill>
            </a:endParaRPr>
          </a:p>
          <a:p>
            <a:pPr marL="171450" indent="-171450">
              <a:spcBef>
                <a:spcPct val="50000"/>
              </a:spcBef>
              <a:buFont typeface="Arial" panose="020B0604020202020204" pitchFamily="34" charset="0"/>
              <a:buChar char="•"/>
              <a:defRPr/>
            </a:pPr>
            <a:endParaRPr lang="en-AU" sz="1200" b="1" dirty="0">
              <a:solidFill>
                <a:schemeClr val="bg1"/>
              </a:solidFill>
            </a:endParaRPr>
          </a:p>
          <a:p>
            <a:pPr marL="171450" indent="-171450">
              <a:spcBef>
                <a:spcPct val="50000"/>
              </a:spcBef>
              <a:buFont typeface="Arial" panose="020B0604020202020204" pitchFamily="34" charset="0"/>
              <a:buChar char="•"/>
              <a:defRPr/>
            </a:pPr>
            <a:endParaRPr lang="en-AU" sz="1200" b="1" dirty="0">
              <a:solidFill>
                <a:schemeClr val="bg1"/>
              </a:solidFill>
            </a:endParaRPr>
          </a:p>
          <a:p>
            <a:pPr marL="171450" indent="-171450">
              <a:spcBef>
                <a:spcPct val="50000"/>
              </a:spcBef>
              <a:buFont typeface="Arial" panose="020B0604020202020204" pitchFamily="34" charset="0"/>
              <a:buChar char="•"/>
              <a:defRPr/>
            </a:pPr>
            <a:endParaRPr lang="en-US" sz="1200" b="1" dirty="0">
              <a:solidFill>
                <a:schemeClr val="bg1"/>
              </a:solidFill>
            </a:endParaRPr>
          </a:p>
        </p:txBody>
      </p:sp>
    </p:spTree>
    <p:extLst>
      <p:ext uri="{BB962C8B-B14F-4D97-AF65-F5344CB8AC3E}">
        <p14:creationId xmlns:p14="http://schemas.microsoft.com/office/powerpoint/2010/main" val="3163609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5D185A-AFA4-4F0D-96E1-8FD0A80C58EF}"/>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14154" t="10092" r="19227" b="9215"/>
          <a:stretch/>
        </p:blipFill>
        <p:spPr>
          <a:xfrm>
            <a:off x="7868315" y="232349"/>
            <a:ext cx="1040793" cy="791161"/>
          </a:xfrm>
          <a:prstGeom prst="rect">
            <a:avLst/>
          </a:prstGeom>
        </p:spPr>
      </p:pic>
      <p:sp>
        <p:nvSpPr>
          <p:cNvPr id="10" name="Rectangle 9">
            <a:extLst>
              <a:ext uri="{FF2B5EF4-FFF2-40B4-BE49-F238E27FC236}">
                <a16:creationId xmlns:a16="http://schemas.microsoft.com/office/drawing/2014/main" id="{F875CB3F-E456-4161-B2B2-E84A1E9B091F}"/>
              </a:ext>
            </a:extLst>
          </p:cNvPr>
          <p:cNvSpPr/>
          <p:nvPr/>
        </p:nvSpPr>
        <p:spPr>
          <a:xfrm>
            <a:off x="0" y="-3679"/>
            <a:ext cx="9144000" cy="1423467"/>
          </a:xfrm>
          <a:prstGeom prst="rect">
            <a:avLst/>
          </a:prstGeom>
          <a:noFill/>
          <a:ln>
            <a:noFill/>
          </a:ln>
        </p:spPr>
        <p:txBody>
          <a:bodyPr wrap="square" lIns="68580" tIns="34290" rIns="68580" bIns="34290">
            <a:spAutoFit/>
          </a:bodyPr>
          <a:lstStyle/>
          <a:p>
            <a:pPr algn="ctr"/>
            <a:r>
              <a:rPr lang="en-US" sz="4400" b="1" dirty="0">
                <a:ln w="9525">
                  <a:solidFill>
                    <a:srgbClr val="EC292C"/>
                  </a:solidFill>
                  <a:prstDash val="solid"/>
                </a:ln>
                <a:solidFill>
                  <a:srgbClr val="ED282D"/>
                </a:solidFill>
                <a:latin typeface="Tw Cen MT" panose="020B0602020104020603" pitchFamily="34" charset="0"/>
              </a:rPr>
              <a:t>  </a:t>
            </a:r>
            <a:r>
              <a:rPr lang="en-US" sz="2800" b="1" dirty="0">
                <a:ln w="9525">
                  <a:solidFill>
                    <a:srgbClr val="EC292C"/>
                  </a:solidFill>
                  <a:prstDash val="solid"/>
                </a:ln>
                <a:solidFill>
                  <a:srgbClr val="ED282D"/>
                </a:solidFill>
                <a:latin typeface="Calibri" panose="020F0502020204030204" pitchFamily="34" charset="0"/>
              </a:rPr>
              <a:t>Eastern Football League</a:t>
            </a:r>
            <a:endParaRPr lang="en-US" sz="3200" b="1" dirty="0">
              <a:ln w="9525">
                <a:solidFill>
                  <a:srgbClr val="EC292C"/>
                </a:solidFill>
                <a:prstDash val="solid"/>
              </a:ln>
              <a:solidFill>
                <a:srgbClr val="ED282D"/>
              </a:solidFill>
              <a:latin typeface="Calibri" panose="020F0502020204030204" pitchFamily="34" charset="0"/>
            </a:endParaRPr>
          </a:p>
          <a:p>
            <a:pPr algn="ctr"/>
            <a:endParaRPr lang="en-US" sz="4400" b="1" dirty="0">
              <a:ln w="9525">
                <a:solidFill>
                  <a:srgbClr val="EC292C"/>
                </a:solidFill>
                <a:prstDash val="solid"/>
              </a:ln>
              <a:solidFill>
                <a:srgbClr val="ED282D"/>
              </a:solidFill>
              <a:latin typeface="Tw Cen MT" panose="020B0602020104020603" pitchFamily="34" charset="0"/>
            </a:endParaRPr>
          </a:p>
        </p:txBody>
      </p:sp>
      <p:sp>
        <p:nvSpPr>
          <p:cNvPr id="15" name="Rectangle 14">
            <a:extLst>
              <a:ext uri="{FF2B5EF4-FFF2-40B4-BE49-F238E27FC236}">
                <a16:creationId xmlns:a16="http://schemas.microsoft.com/office/drawing/2014/main" id="{DD3AA543-6D3D-49BF-A193-651474414C93}"/>
              </a:ext>
            </a:extLst>
          </p:cNvPr>
          <p:cNvSpPr/>
          <p:nvPr/>
        </p:nvSpPr>
        <p:spPr>
          <a:xfrm>
            <a:off x="110098" y="640863"/>
            <a:ext cx="9033902" cy="500137"/>
          </a:xfrm>
          <a:prstGeom prst="rect">
            <a:avLst/>
          </a:prstGeom>
          <a:noFill/>
          <a:ln>
            <a:noFill/>
          </a:ln>
        </p:spPr>
        <p:txBody>
          <a:bodyPr wrap="square" lIns="68580" tIns="34290" rIns="68580" bIns="34290">
            <a:spAutoFit/>
          </a:bodyPr>
          <a:lstStyle/>
          <a:p>
            <a:pPr algn="ctr"/>
            <a:r>
              <a:rPr lang="en-US" sz="2800" b="1" dirty="0">
                <a:ln w="9525">
                  <a:solidFill>
                    <a:schemeClr val="bg1"/>
                  </a:solidFill>
                  <a:prstDash val="solid"/>
                </a:ln>
                <a:solidFill>
                  <a:schemeClr val="bg1"/>
                </a:solidFill>
              </a:rPr>
              <a:t>Strategic Business Plan</a:t>
            </a:r>
          </a:p>
        </p:txBody>
      </p:sp>
      <p:sp>
        <p:nvSpPr>
          <p:cNvPr id="18" name="Text Box 3">
            <a:extLst>
              <a:ext uri="{FF2B5EF4-FFF2-40B4-BE49-F238E27FC236}">
                <a16:creationId xmlns:a16="http://schemas.microsoft.com/office/drawing/2014/main" id="{8296E0F7-1923-4DDF-8F3A-4017E5A0FFE0}"/>
              </a:ext>
            </a:extLst>
          </p:cNvPr>
          <p:cNvSpPr txBox="1">
            <a:spLocks noChangeArrowheads="1"/>
          </p:cNvSpPr>
          <p:nvPr/>
        </p:nvSpPr>
        <p:spPr bwMode="auto">
          <a:xfrm>
            <a:off x="79323" y="1169379"/>
            <a:ext cx="8923804" cy="5649020"/>
          </a:xfrm>
          <a:prstGeom prst="rect">
            <a:avLst/>
          </a:prstGeom>
          <a:noFill/>
          <a:ln w="254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lstStyle>
            <a:lvl1pPr marL="487363" indent="-487363" defTabSz="974725">
              <a:spcBef>
                <a:spcPct val="0"/>
              </a:spcBef>
              <a:defRPr>
                <a:solidFill>
                  <a:schemeClr val="tx1"/>
                </a:solidFill>
                <a:latin typeface="Arial" pitchFamily="34" charset="0"/>
              </a:defRPr>
            </a:lvl1pPr>
            <a:lvl2pPr marL="974725" indent="-487363" defTabSz="974725">
              <a:spcBef>
                <a:spcPct val="0"/>
              </a:spcBef>
              <a:defRPr>
                <a:solidFill>
                  <a:schemeClr val="tx1"/>
                </a:solidFill>
                <a:latin typeface="Arial" pitchFamily="34" charset="0"/>
              </a:defRPr>
            </a:lvl2pPr>
            <a:lvl3pPr marL="1463675" indent="-488950" defTabSz="974725">
              <a:spcBef>
                <a:spcPct val="0"/>
              </a:spcBef>
              <a:defRPr>
                <a:solidFill>
                  <a:schemeClr val="tx1"/>
                </a:solidFill>
                <a:latin typeface="Arial" pitchFamily="34" charset="0"/>
              </a:defRPr>
            </a:lvl3pPr>
            <a:lvl4pPr marL="1951038" indent="-487363" defTabSz="974725">
              <a:spcBef>
                <a:spcPct val="0"/>
              </a:spcBef>
              <a:defRPr>
                <a:solidFill>
                  <a:schemeClr val="tx1"/>
                </a:solidFill>
                <a:latin typeface="Arial" pitchFamily="34" charset="0"/>
              </a:defRPr>
            </a:lvl4pPr>
            <a:lvl5pPr marL="2438400" indent="-487363" defTabSz="974725">
              <a:spcBef>
                <a:spcPct val="0"/>
              </a:spcBef>
              <a:defRPr>
                <a:solidFill>
                  <a:schemeClr val="tx1"/>
                </a:solidFill>
                <a:latin typeface="Arial" pitchFamily="34" charset="0"/>
              </a:defRPr>
            </a:lvl5pPr>
            <a:lvl6pPr marL="2895600" indent="-487363" defTabSz="974725" fontAlgn="base">
              <a:spcBef>
                <a:spcPct val="0"/>
              </a:spcBef>
              <a:spcAft>
                <a:spcPct val="0"/>
              </a:spcAft>
              <a:defRPr>
                <a:solidFill>
                  <a:schemeClr val="tx1"/>
                </a:solidFill>
                <a:latin typeface="Arial" pitchFamily="34" charset="0"/>
              </a:defRPr>
            </a:lvl6pPr>
            <a:lvl7pPr marL="3352800" indent="-487363" defTabSz="974725" fontAlgn="base">
              <a:spcBef>
                <a:spcPct val="0"/>
              </a:spcBef>
              <a:spcAft>
                <a:spcPct val="0"/>
              </a:spcAft>
              <a:defRPr>
                <a:solidFill>
                  <a:schemeClr val="tx1"/>
                </a:solidFill>
                <a:latin typeface="Arial" pitchFamily="34" charset="0"/>
              </a:defRPr>
            </a:lvl7pPr>
            <a:lvl8pPr marL="3810000" indent="-487363" defTabSz="974725" fontAlgn="base">
              <a:spcBef>
                <a:spcPct val="0"/>
              </a:spcBef>
              <a:spcAft>
                <a:spcPct val="0"/>
              </a:spcAft>
              <a:defRPr>
                <a:solidFill>
                  <a:schemeClr val="tx1"/>
                </a:solidFill>
                <a:latin typeface="Arial" pitchFamily="34" charset="0"/>
              </a:defRPr>
            </a:lvl8pPr>
            <a:lvl9pPr marL="4267200" indent="-487363" defTabSz="974725" fontAlgn="base">
              <a:spcBef>
                <a:spcPct val="0"/>
              </a:spcBef>
              <a:spcAft>
                <a:spcPct val="0"/>
              </a:spcAft>
              <a:defRPr>
                <a:solidFill>
                  <a:schemeClr val="tx1"/>
                </a:solidFill>
                <a:latin typeface="Arial" pitchFamily="34" charset="0"/>
              </a:defRPr>
            </a:lvl9pPr>
          </a:lstStyle>
          <a:p>
            <a:pPr eaLnBrk="0" hangingPunct="0">
              <a:lnSpc>
                <a:spcPct val="70000"/>
              </a:lnSpc>
              <a:spcBef>
                <a:spcPct val="50000"/>
              </a:spcBef>
              <a:defRPr/>
            </a:pPr>
            <a:r>
              <a:rPr lang="en-GB" sz="1200" b="1" u="sng" dirty="0">
                <a:solidFill>
                  <a:schemeClr val="bg1"/>
                </a:solidFill>
                <a:latin typeface="+mn-lt"/>
                <a:ea typeface="Arial "/>
                <a:cs typeface="Arial "/>
              </a:rPr>
              <a:t>Vision:</a:t>
            </a:r>
            <a:r>
              <a:rPr lang="en-GB" sz="1200" dirty="0">
                <a:solidFill>
                  <a:schemeClr val="bg1"/>
                </a:solidFill>
                <a:latin typeface="+mn-lt"/>
                <a:ea typeface="Arial "/>
                <a:cs typeface="Arial "/>
              </a:rPr>
              <a:t> </a:t>
            </a:r>
            <a:r>
              <a:rPr lang="en-GB" sz="1200" dirty="0">
                <a:solidFill>
                  <a:schemeClr val="bg2">
                    <a:lumMod val="75000"/>
                  </a:schemeClr>
                </a:solidFill>
                <a:latin typeface="+mn-lt"/>
                <a:ea typeface="Arial "/>
                <a:cs typeface="Arial "/>
              </a:rPr>
              <a:t>  </a:t>
            </a:r>
          </a:p>
          <a:p>
            <a:pPr eaLnBrk="0" hangingPunct="0">
              <a:lnSpc>
                <a:spcPct val="70000"/>
              </a:lnSpc>
              <a:spcBef>
                <a:spcPct val="50000"/>
              </a:spcBef>
              <a:defRPr/>
            </a:pPr>
            <a:r>
              <a:rPr lang="en-GB" sz="1200" b="1" dirty="0">
                <a:solidFill>
                  <a:schemeClr val="bg1"/>
                </a:solidFill>
                <a:latin typeface="+mn-lt"/>
                <a:ea typeface="Arial "/>
                <a:cs typeface="Arial "/>
              </a:rPr>
              <a:t>The Eastern Football League will by any measure be acknowledged as the best community sports organisation in Australia.</a:t>
            </a:r>
          </a:p>
          <a:p>
            <a:pPr eaLnBrk="0" hangingPunct="0">
              <a:lnSpc>
                <a:spcPct val="70000"/>
              </a:lnSpc>
              <a:spcBef>
                <a:spcPct val="50000"/>
              </a:spcBef>
              <a:defRPr/>
            </a:pPr>
            <a:endParaRPr lang="en-AU" sz="1200" b="1" dirty="0">
              <a:solidFill>
                <a:srgbClr val="FFC000"/>
              </a:solidFill>
              <a:latin typeface="+mn-lt"/>
            </a:endParaRPr>
          </a:p>
          <a:p>
            <a:pPr eaLnBrk="0" hangingPunct="0">
              <a:lnSpc>
                <a:spcPct val="70000"/>
              </a:lnSpc>
              <a:spcBef>
                <a:spcPct val="50000"/>
              </a:spcBef>
              <a:defRPr/>
            </a:pPr>
            <a:r>
              <a:rPr lang="en-AU" sz="1200" b="1" u="sng" dirty="0">
                <a:solidFill>
                  <a:schemeClr val="bg1"/>
                </a:solidFill>
                <a:latin typeface="+mn-lt"/>
              </a:rPr>
              <a:t>Mission:</a:t>
            </a:r>
            <a:r>
              <a:rPr lang="en-AU" sz="1200" b="1" dirty="0">
                <a:solidFill>
                  <a:schemeClr val="bg1"/>
                </a:solidFill>
                <a:latin typeface="+mn-lt"/>
              </a:rPr>
              <a:t>  </a:t>
            </a:r>
          </a:p>
          <a:p>
            <a:pPr eaLnBrk="0" hangingPunct="0">
              <a:lnSpc>
                <a:spcPct val="70000"/>
              </a:lnSpc>
              <a:spcBef>
                <a:spcPct val="50000"/>
              </a:spcBef>
              <a:defRPr/>
            </a:pPr>
            <a:r>
              <a:rPr lang="en-AU" sz="1200" b="1" dirty="0">
                <a:solidFill>
                  <a:schemeClr val="bg1"/>
                </a:solidFill>
                <a:latin typeface="+mn-lt"/>
              </a:rPr>
              <a:t>The League will promote and facilitate the playing and development of football and netball for the benefit of all participants at all                          </a:t>
            </a:r>
          </a:p>
          <a:p>
            <a:pPr eaLnBrk="0" hangingPunct="0">
              <a:lnSpc>
                <a:spcPct val="70000"/>
              </a:lnSpc>
              <a:spcBef>
                <a:spcPct val="50000"/>
              </a:spcBef>
              <a:defRPr/>
            </a:pPr>
            <a:r>
              <a:rPr lang="en-AU" sz="1200" b="1" dirty="0">
                <a:solidFill>
                  <a:schemeClr val="bg1"/>
                </a:solidFill>
                <a:latin typeface="+mn-lt"/>
              </a:rPr>
              <a:t>Levels.</a:t>
            </a:r>
          </a:p>
          <a:p>
            <a:pPr eaLnBrk="0" hangingPunct="0">
              <a:lnSpc>
                <a:spcPct val="70000"/>
              </a:lnSpc>
              <a:spcBef>
                <a:spcPct val="50000"/>
              </a:spcBef>
              <a:defRPr/>
            </a:pPr>
            <a:endParaRPr lang="en-AU" sz="1200" b="1" u="sng" dirty="0">
              <a:solidFill>
                <a:schemeClr val="bg1"/>
              </a:solidFill>
              <a:latin typeface="+mn-lt"/>
            </a:endParaRPr>
          </a:p>
          <a:p>
            <a:pPr eaLnBrk="0" hangingPunct="0">
              <a:lnSpc>
                <a:spcPct val="70000"/>
              </a:lnSpc>
              <a:spcBef>
                <a:spcPct val="75000"/>
              </a:spcBef>
              <a:defRPr/>
            </a:pPr>
            <a:r>
              <a:rPr lang="en-AU" sz="1200" b="1" u="sng" dirty="0">
                <a:solidFill>
                  <a:schemeClr val="bg1"/>
                </a:solidFill>
                <a:latin typeface="+mn-lt"/>
              </a:rPr>
              <a:t>Strategic Pillar:</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50000"/>
              </a:spcBef>
              <a:defRPr/>
            </a:pPr>
            <a:r>
              <a:rPr lang="en-AU" sz="1200" b="1" u="sng" dirty="0">
                <a:solidFill>
                  <a:schemeClr val="bg1"/>
                </a:solidFill>
                <a:latin typeface="+mn-lt"/>
              </a:rPr>
              <a:t>Priority:</a:t>
            </a:r>
          </a:p>
          <a:p>
            <a:pPr marL="0" indent="0" eaLnBrk="0" hangingPunct="0">
              <a:lnSpc>
                <a:spcPct val="70000"/>
              </a:lnSpc>
              <a:spcBef>
                <a:spcPct val="75000"/>
              </a:spcBef>
              <a:defRPr/>
            </a:pPr>
            <a:r>
              <a:rPr lang="en-AU" sz="1200" b="1" dirty="0">
                <a:solidFill>
                  <a:srgbClr val="FFC000"/>
                </a:solidFill>
                <a:latin typeface="+mn-lt"/>
              </a:rPr>
              <a:t>Embrace technology and explore  initiatives to drive increased functionality, streamline processes and enhance reporting capability.</a:t>
            </a:r>
          </a:p>
          <a:p>
            <a:pPr eaLnBrk="0" hangingPunct="0">
              <a:lnSpc>
                <a:spcPct val="70000"/>
              </a:lnSpc>
              <a:spcBef>
                <a:spcPct val="75000"/>
              </a:spcBef>
              <a:defRPr/>
            </a:pPr>
            <a:endParaRPr lang="en-AU" sz="1200" b="1" u="sng" dirty="0">
              <a:solidFill>
                <a:schemeClr val="bg1"/>
              </a:solidFill>
              <a:latin typeface="+mn-lt"/>
            </a:endParaRPr>
          </a:p>
          <a:p>
            <a:pPr eaLnBrk="0" hangingPunct="0">
              <a:lnSpc>
                <a:spcPct val="70000"/>
              </a:lnSpc>
              <a:spcBef>
                <a:spcPct val="75000"/>
              </a:spcBef>
              <a:defRPr/>
            </a:pPr>
            <a:endParaRPr lang="en-AU" sz="1200" b="1" u="sng" dirty="0">
              <a:solidFill>
                <a:schemeClr val="bg1"/>
              </a:solidFill>
              <a:latin typeface="+mn-lt"/>
            </a:endParaRPr>
          </a:p>
        </p:txBody>
      </p:sp>
      <p:grpSp>
        <p:nvGrpSpPr>
          <p:cNvPr id="19" name="Group 24">
            <a:extLst>
              <a:ext uri="{FF2B5EF4-FFF2-40B4-BE49-F238E27FC236}">
                <a16:creationId xmlns:a16="http://schemas.microsoft.com/office/drawing/2014/main" id="{FCCB1025-B7E0-4BC6-AAE5-0312264CC8DE}"/>
              </a:ext>
            </a:extLst>
          </p:cNvPr>
          <p:cNvGrpSpPr>
            <a:grpSpLocks/>
          </p:cNvGrpSpPr>
          <p:nvPr/>
        </p:nvGrpSpPr>
        <p:grpSpPr bwMode="auto">
          <a:xfrm>
            <a:off x="1585625" y="2585323"/>
            <a:ext cx="1241464" cy="681745"/>
            <a:chOff x="192" y="1388"/>
            <a:chExt cx="1012" cy="472"/>
          </a:xfrm>
        </p:grpSpPr>
        <p:sp>
          <p:nvSpPr>
            <p:cNvPr id="20" name="Oval 25">
              <a:extLst>
                <a:ext uri="{FF2B5EF4-FFF2-40B4-BE49-F238E27FC236}">
                  <a16:creationId xmlns:a16="http://schemas.microsoft.com/office/drawing/2014/main" id="{CF060216-07AC-4FA9-84EF-B99EB70DD27E}"/>
                </a:ext>
              </a:extLst>
            </p:cNvPr>
            <p:cNvSpPr>
              <a:spLocks noChangeArrowheads="1"/>
            </p:cNvSpPr>
            <p:nvPr/>
          </p:nvSpPr>
          <p:spPr bwMode="auto">
            <a:xfrm>
              <a:off x="192" y="1388"/>
              <a:ext cx="1012" cy="47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dirty="0">
                <a:solidFill>
                  <a:schemeClr val="bg1"/>
                </a:solidFill>
                <a:latin typeface="+mn-lt"/>
              </a:endParaRPr>
            </a:p>
          </p:txBody>
        </p:sp>
        <p:sp>
          <p:nvSpPr>
            <p:cNvPr id="21" name="Text Box 26">
              <a:extLst>
                <a:ext uri="{FF2B5EF4-FFF2-40B4-BE49-F238E27FC236}">
                  <a16:creationId xmlns:a16="http://schemas.microsoft.com/office/drawing/2014/main" id="{032E03CE-511B-4B9E-8CD8-DF7CAF963B8A}"/>
                </a:ext>
              </a:extLst>
            </p:cNvPr>
            <p:cNvSpPr txBox="1">
              <a:spLocks noChangeArrowheads="1"/>
            </p:cNvSpPr>
            <p:nvPr/>
          </p:nvSpPr>
          <p:spPr bwMode="auto">
            <a:xfrm>
              <a:off x="192" y="1464"/>
              <a:ext cx="1012"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4" tIns="45692" rIns="91384" bIns="45692">
              <a:spAutoFit/>
            </a:bodyPr>
            <a:lstStyle>
              <a:lvl1pPr eaLnBrk="0" hangingPunct="0">
                <a:defRPr>
                  <a:solidFill>
                    <a:schemeClr val="tx1"/>
                  </a:solidFill>
                  <a:latin typeface="AdiHaus" pitchFamily="2" charset="0"/>
                </a:defRPr>
              </a:lvl1pPr>
              <a:lvl2pPr marL="742950" indent="-285750" eaLnBrk="0" hangingPunct="0">
                <a:defRPr>
                  <a:solidFill>
                    <a:schemeClr val="tx1"/>
                  </a:solidFill>
                  <a:latin typeface="AdiHaus" pitchFamily="2" charset="0"/>
                </a:defRPr>
              </a:lvl2pPr>
              <a:lvl3pPr marL="1143000" indent="-228600" eaLnBrk="0" hangingPunct="0">
                <a:defRPr>
                  <a:solidFill>
                    <a:schemeClr val="tx1"/>
                  </a:solidFill>
                  <a:latin typeface="AdiHaus" pitchFamily="2" charset="0"/>
                </a:defRPr>
              </a:lvl3pPr>
              <a:lvl4pPr marL="1600200" indent="-228600" eaLnBrk="0" hangingPunct="0">
                <a:defRPr>
                  <a:solidFill>
                    <a:schemeClr val="tx1"/>
                  </a:solidFill>
                  <a:latin typeface="AdiHaus" pitchFamily="2" charset="0"/>
                </a:defRPr>
              </a:lvl4pPr>
              <a:lvl5pPr marL="2057400" indent="-228600" eaLnBrk="0" hangingPunct="0">
                <a:defRPr>
                  <a:solidFill>
                    <a:schemeClr val="tx1"/>
                  </a:solidFill>
                  <a:latin typeface="AdiHaus" pitchFamily="2" charset="0"/>
                </a:defRPr>
              </a:lvl5pPr>
              <a:lvl6pPr marL="2514600" indent="-228600" eaLnBrk="0" fontAlgn="base" hangingPunct="0">
                <a:spcBef>
                  <a:spcPct val="20000"/>
                </a:spcBef>
                <a:spcAft>
                  <a:spcPct val="0"/>
                </a:spcAft>
                <a:buChar char="•"/>
                <a:defRPr>
                  <a:solidFill>
                    <a:schemeClr val="tx1"/>
                  </a:solidFill>
                  <a:latin typeface="AdiHaus" pitchFamily="2" charset="0"/>
                </a:defRPr>
              </a:lvl6pPr>
              <a:lvl7pPr marL="2971800" indent="-228600" eaLnBrk="0" fontAlgn="base" hangingPunct="0">
                <a:spcBef>
                  <a:spcPct val="20000"/>
                </a:spcBef>
                <a:spcAft>
                  <a:spcPct val="0"/>
                </a:spcAft>
                <a:buChar char="•"/>
                <a:defRPr>
                  <a:solidFill>
                    <a:schemeClr val="tx1"/>
                  </a:solidFill>
                  <a:latin typeface="AdiHaus" pitchFamily="2" charset="0"/>
                </a:defRPr>
              </a:lvl7pPr>
              <a:lvl8pPr marL="3429000" indent="-228600" eaLnBrk="0" fontAlgn="base" hangingPunct="0">
                <a:spcBef>
                  <a:spcPct val="20000"/>
                </a:spcBef>
                <a:spcAft>
                  <a:spcPct val="0"/>
                </a:spcAft>
                <a:buChar char="•"/>
                <a:defRPr>
                  <a:solidFill>
                    <a:schemeClr val="tx1"/>
                  </a:solidFill>
                  <a:latin typeface="AdiHaus" pitchFamily="2" charset="0"/>
                </a:defRPr>
              </a:lvl8pPr>
              <a:lvl9pPr marL="3886200" indent="-228600" eaLnBrk="0" fontAlgn="base" hangingPunct="0">
                <a:spcBef>
                  <a:spcPct val="20000"/>
                </a:spcBef>
                <a:spcAft>
                  <a:spcPct val="0"/>
                </a:spcAft>
                <a:buChar char="•"/>
                <a:defRPr>
                  <a:solidFill>
                    <a:schemeClr val="tx1"/>
                  </a:solidFill>
                  <a:latin typeface="AdiHaus" pitchFamily="2" charset="0"/>
                </a:defRPr>
              </a:lvl9pPr>
            </a:lstStyle>
            <a:p>
              <a:pPr algn="ctr">
                <a:spcBef>
                  <a:spcPct val="50000"/>
                </a:spcBef>
                <a:defRPr/>
              </a:pPr>
              <a:r>
                <a:rPr lang="en-AU" sz="1200" b="1" dirty="0">
                  <a:solidFill>
                    <a:srgbClr val="92D050"/>
                  </a:solidFill>
                  <a:latin typeface="+mn-lt"/>
                </a:rPr>
                <a:t>OPERATIONAL </a:t>
              </a:r>
            </a:p>
            <a:p>
              <a:pPr algn="ctr">
                <a:spcBef>
                  <a:spcPct val="50000"/>
                </a:spcBef>
                <a:defRPr/>
              </a:pPr>
              <a:r>
                <a:rPr lang="en-AU" sz="1200" b="1" dirty="0">
                  <a:solidFill>
                    <a:srgbClr val="92D050"/>
                  </a:solidFill>
                  <a:latin typeface="+mn-lt"/>
                </a:rPr>
                <a:t>EXCELLENCE</a:t>
              </a:r>
            </a:p>
          </p:txBody>
        </p:sp>
      </p:grpSp>
      <p:sp>
        <p:nvSpPr>
          <p:cNvPr id="33" name="TextBox 32">
            <a:extLst>
              <a:ext uri="{FF2B5EF4-FFF2-40B4-BE49-F238E27FC236}">
                <a16:creationId xmlns:a16="http://schemas.microsoft.com/office/drawing/2014/main" id="{C3C0DC1D-05FE-45CD-8CEB-2D80F331D86F}"/>
              </a:ext>
            </a:extLst>
          </p:cNvPr>
          <p:cNvSpPr txBox="1"/>
          <p:nvPr/>
        </p:nvSpPr>
        <p:spPr>
          <a:xfrm>
            <a:off x="173342" y="4272677"/>
            <a:ext cx="8735766" cy="2308324"/>
          </a:xfrm>
          <a:prstGeom prst="rect">
            <a:avLst/>
          </a:prstGeom>
          <a:noFill/>
          <a:ln>
            <a:solidFill>
              <a:schemeClr val="accent1">
                <a:lumMod val="75000"/>
              </a:schemeClr>
            </a:solidFill>
          </a:ln>
        </p:spPr>
        <p:txBody>
          <a:bodyPr wrap="square" rtlCol="0">
            <a:spAutoFit/>
          </a:bodyPr>
          <a:lstStyle/>
          <a:p>
            <a:pPr marL="171450" indent="-171450">
              <a:spcBef>
                <a:spcPct val="50000"/>
              </a:spcBef>
              <a:buFont typeface="Wingdings" panose="05000000000000000000" pitchFamily="2" charset="2"/>
              <a:buChar char="§"/>
              <a:defRPr/>
            </a:pPr>
            <a:r>
              <a:rPr lang="en-AU" sz="1200" b="1" dirty="0">
                <a:solidFill>
                  <a:schemeClr val="bg1"/>
                </a:solidFill>
              </a:rPr>
              <a:t>Use technology enhancements to reduce the administrative workload on club volunteers and league administration</a:t>
            </a:r>
          </a:p>
          <a:p>
            <a:pPr marL="171450" indent="-171450">
              <a:spcBef>
                <a:spcPct val="50000"/>
              </a:spcBef>
              <a:buFont typeface="Wingdings" panose="05000000000000000000" pitchFamily="2" charset="2"/>
              <a:buChar char="§"/>
              <a:defRPr/>
            </a:pPr>
            <a:r>
              <a:rPr lang="en-AU" sz="1200" b="1" dirty="0">
                <a:solidFill>
                  <a:schemeClr val="bg1"/>
                </a:solidFill>
              </a:rPr>
              <a:t>Attract, recruit, develop and retain high quality people at both the league and club level</a:t>
            </a:r>
          </a:p>
          <a:p>
            <a:pPr marL="171450" indent="-171450">
              <a:spcBef>
                <a:spcPct val="50000"/>
              </a:spcBef>
              <a:buFont typeface="Wingdings" panose="05000000000000000000" pitchFamily="2" charset="2"/>
              <a:buChar char="§"/>
              <a:defRPr/>
            </a:pPr>
            <a:r>
              <a:rPr lang="en-AU" sz="1200" b="1" dirty="0">
                <a:solidFill>
                  <a:schemeClr val="bg1"/>
                </a:solidFill>
              </a:rPr>
              <a:t>Maintain on-line activities as a key focus and provide appropriate investment and resources to support this.</a:t>
            </a:r>
          </a:p>
          <a:p>
            <a:pPr marL="171450" indent="-171450">
              <a:spcBef>
                <a:spcPct val="50000"/>
              </a:spcBef>
              <a:buFont typeface="Wingdings" panose="05000000000000000000" pitchFamily="2" charset="2"/>
              <a:buChar char="§"/>
              <a:defRPr/>
            </a:pPr>
            <a:r>
              <a:rPr lang="en-AU" sz="1200" b="1" dirty="0">
                <a:solidFill>
                  <a:schemeClr val="bg1"/>
                </a:solidFill>
              </a:rPr>
              <a:t>Develop and implement a Social media strategy that maximises awareness and promotion of the EFNL brand, our clubs and our partners.</a:t>
            </a:r>
          </a:p>
          <a:p>
            <a:pPr marL="171450" indent="-171450">
              <a:spcBef>
                <a:spcPct val="50000"/>
              </a:spcBef>
              <a:buFont typeface="Wingdings" panose="05000000000000000000" pitchFamily="2" charset="2"/>
              <a:buChar char="§"/>
              <a:defRPr/>
            </a:pPr>
            <a:r>
              <a:rPr lang="en-AU" sz="1200" b="1" dirty="0">
                <a:solidFill>
                  <a:schemeClr val="bg1"/>
                </a:solidFill>
              </a:rPr>
              <a:t>Implement a new game day taping package which includes the games, highlight videos and key vision suitable for coaching purposes at both the club and umpire level in addition to Grand Final downloads.</a:t>
            </a:r>
          </a:p>
          <a:p>
            <a:pPr marL="171450" indent="-171450">
              <a:spcBef>
                <a:spcPct val="50000"/>
              </a:spcBef>
              <a:buFont typeface="Wingdings" panose="05000000000000000000" pitchFamily="2" charset="2"/>
              <a:buChar char="§"/>
              <a:defRPr/>
            </a:pPr>
            <a:r>
              <a:rPr lang="en-AU" sz="1200" b="1" dirty="0">
                <a:solidFill>
                  <a:schemeClr val="bg1"/>
                </a:solidFill>
              </a:rPr>
              <a:t>Invest in training and development, our culture and live the EFNL values each day</a:t>
            </a:r>
          </a:p>
          <a:p>
            <a:pPr marL="171450" indent="-171450">
              <a:spcBef>
                <a:spcPct val="50000"/>
              </a:spcBef>
              <a:buFont typeface="Wingdings" panose="05000000000000000000" pitchFamily="2" charset="2"/>
              <a:buChar char="§"/>
              <a:defRPr/>
            </a:pPr>
            <a:endParaRPr lang="en-AU" sz="1200" b="1" dirty="0">
              <a:solidFill>
                <a:schemeClr val="bg1"/>
              </a:solidFill>
            </a:endParaRPr>
          </a:p>
        </p:txBody>
      </p:sp>
    </p:spTree>
    <p:extLst>
      <p:ext uri="{BB962C8B-B14F-4D97-AF65-F5344CB8AC3E}">
        <p14:creationId xmlns:p14="http://schemas.microsoft.com/office/powerpoint/2010/main" val="33739007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9310</TotalTime>
  <Words>1745</Words>
  <Application>Microsoft Office PowerPoint</Application>
  <PresentationFormat>On-screen Show (4:3)</PresentationFormat>
  <Paragraphs>206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Tw Cen MT</vt:lpstr>
      <vt:lpstr>Wingdings</vt:lpstr>
      <vt:lpstr>Office Theme</vt:lpstr>
      <vt:lpstr>PowerPoint Presentation</vt:lpstr>
      <vt:lpstr>PowerPoint Presentation</vt:lpstr>
      <vt:lpstr>Preamble:</vt:lpstr>
      <vt:lpstr>PowerPoint Presentation</vt:lpstr>
      <vt:lpstr>Eastern Football League Strategic Pillars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Dyson Baker</dc:creator>
  <cp:lastModifiedBy>Troy Swainston</cp:lastModifiedBy>
  <cp:revision>281</cp:revision>
  <cp:lastPrinted>2017-12-14T04:18:00Z</cp:lastPrinted>
  <dcterms:created xsi:type="dcterms:W3CDTF">2017-09-08T12:04:29Z</dcterms:created>
  <dcterms:modified xsi:type="dcterms:W3CDTF">2019-03-20T23:52:23Z</dcterms:modified>
</cp:coreProperties>
</file>